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349" r:id="rId3"/>
    <p:sldId id="350" r:id="rId4"/>
    <p:sldId id="351" r:id="rId5"/>
    <p:sldId id="354" r:id="rId6"/>
    <p:sldId id="312" r:id="rId7"/>
    <p:sldId id="313" r:id="rId8"/>
    <p:sldId id="314" r:id="rId9"/>
    <p:sldId id="315" r:id="rId10"/>
    <p:sldId id="316" r:id="rId11"/>
    <p:sldId id="317" r:id="rId12"/>
    <p:sldId id="257"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52" r:id="rId38"/>
    <p:sldId id="353" r:id="rId39"/>
  </p:sldIdLst>
  <p:sldSz cx="12192000" cy="6858000"/>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71930" autoAdjust="0"/>
  </p:normalViewPr>
  <p:slideViewPr>
    <p:cSldViewPr snapToGrid="0">
      <p:cViewPr varScale="1">
        <p:scale>
          <a:sx n="82" d="100"/>
          <a:sy n="82" d="100"/>
        </p:scale>
        <p:origin x="103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E71995-823F-4738-BCF1-DCC8D6D3B9D4}" type="datetimeFigureOut">
              <a:rPr lang="en-US" smtClean="0"/>
              <a:t>2/16/2023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B8DF15-DC7C-43D5-B5F7-DC35CCD523CC}" type="slidenum">
              <a:rPr lang="en-US" smtClean="0"/>
              <a:t>‹#›</a:t>
            </a:fld>
            <a:endParaRPr lang="en-US"/>
          </a:p>
        </p:txBody>
      </p:sp>
    </p:spTree>
    <p:extLst>
      <p:ext uri="{BB962C8B-B14F-4D97-AF65-F5344CB8AC3E}">
        <p14:creationId xmlns:p14="http://schemas.microsoft.com/office/powerpoint/2010/main" val="1694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our presentation on how to complete insurance billing adjustments.  Even though this is no longer the regular process, it continues to be a process in clean up issues and certain exception cases where we can’t catch the issue with the Workday system.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238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the Supplemental Life payment form.  This form goes with any employee’s check you submit for supplemental life insurance.  Since supplemental life is paid fully by the employee, you would only need to send the employee’s check and this form to provide the information to go with the check.</a:t>
            </a:r>
          </a:p>
        </p:txBody>
      </p:sp>
      <p:sp>
        <p:nvSpPr>
          <p:cNvPr id="4" name="Slide Number Placeholder 3"/>
          <p:cNvSpPr>
            <a:spLocks noGrp="1"/>
          </p:cNvSpPr>
          <p:nvPr>
            <p:ph type="sldNum" sz="quarter" idx="5"/>
          </p:nvPr>
        </p:nvSpPr>
        <p:spPr/>
        <p:txBody>
          <a:bodyPr/>
          <a:lstStyle/>
          <a:p>
            <a:fld id="{B1B8DF15-DC7C-43D5-B5F7-DC35CCD523CC}" type="slidenum">
              <a:rPr lang="en-US" smtClean="0"/>
              <a:t>10</a:t>
            </a:fld>
            <a:endParaRPr lang="en-US"/>
          </a:p>
        </p:txBody>
      </p:sp>
    </p:spTree>
    <p:extLst>
      <p:ext uri="{BB962C8B-B14F-4D97-AF65-F5344CB8AC3E}">
        <p14:creationId xmlns:p14="http://schemas.microsoft.com/office/powerpoint/2010/main" val="73842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5997673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5997673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i="1"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adding someone to the billing.</a:t>
            </a:r>
          </a:p>
          <a:p>
            <a:endParaRPr lang="en-US" dirty="0"/>
          </a:p>
          <a:p>
            <a:r>
              <a:rPr lang="en-US" dirty="0"/>
              <a:t>Jessica needs the benefits of a break from Benefits.</a:t>
            </a:r>
          </a:p>
          <a:p>
            <a:r>
              <a:rPr lang="en-US" dirty="0"/>
              <a:t>On a well needed Florida vacation, she gets a little excited reliving the adventure of her favorite Disney princess.</a:t>
            </a:r>
          </a:p>
          <a:p>
            <a:r>
              <a:rPr lang="en-US" dirty="0"/>
              <a:t>Jessica falls out of her seashell boat on the Little Mermaid ride, hitting her head and breaking both arms.</a:t>
            </a:r>
          </a:p>
          <a:p>
            <a:endParaRPr lang="en-US" dirty="0"/>
          </a:p>
          <a:p>
            <a:r>
              <a:rPr lang="en-US" dirty="0"/>
              <a:t>Jessica is now out on FMLA LWOP.</a:t>
            </a:r>
          </a:p>
          <a:p>
            <a:r>
              <a:rPr lang="en-US" dirty="0"/>
              <a:t>Jessica has National Choice family.</a:t>
            </a:r>
          </a:p>
          <a:p>
            <a:endParaRPr lang="en-US" dirty="0"/>
          </a:p>
          <a:p>
            <a:r>
              <a:rPr lang="en-US" dirty="0"/>
              <a:t> Jessica is out on leave without pay and does not have a paycheck to deduct the insurance premiums from.  She is FMLA covered, so she gets the state shares paid from her department.</a:t>
            </a:r>
          </a:p>
          <a:p>
            <a:r>
              <a:rPr lang="en-US" dirty="0"/>
              <a:t>Lets see what this adjustment would look like.</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12</a:t>
            </a:fld>
            <a:endParaRPr lang="en-US"/>
          </a:p>
        </p:txBody>
      </p:sp>
    </p:spTree>
    <p:extLst>
      <p:ext uri="{BB962C8B-B14F-4D97-AF65-F5344CB8AC3E}">
        <p14:creationId xmlns:p14="http://schemas.microsoft.com/office/powerpoint/2010/main" val="271695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need a TRA form.  </a:t>
            </a:r>
          </a:p>
          <a:p>
            <a:r>
              <a:rPr lang="en-US" dirty="0"/>
              <a:t>At the top you will fill in:</a:t>
            </a:r>
          </a:p>
          <a:p>
            <a:r>
              <a:rPr lang="en-US" dirty="0"/>
              <a:t>The month that the adjustment is for.  She missed her deductions for October, so the month we are adjusting is October.  </a:t>
            </a:r>
          </a:p>
          <a:p>
            <a:r>
              <a:rPr lang="en-US" dirty="0"/>
              <a:t>The name of the insurance carrier is National Choice since that is the insurance she is enrolled in.</a:t>
            </a:r>
          </a:p>
          <a:p>
            <a:r>
              <a:rPr lang="en-US" dirty="0"/>
              <a:t>The date completed, is the date in which you are filling this adjustment out for submission. </a:t>
            </a:r>
          </a:p>
          <a:p>
            <a:r>
              <a:rPr lang="en-US" dirty="0"/>
              <a:t>The three digit department number.</a:t>
            </a:r>
          </a:p>
          <a:p>
            <a:r>
              <a:rPr lang="en-US" dirty="0"/>
              <a:t>The name of your department.</a:t>
            </a:r>
          </a:p>
          <a:p>
            <a:endParaRPr lang="en-US" dirty="0"/>
          </a:p>
          <a:p>
            <a:r>
              <a:rPr lang="en-US" dirty="0"/>
              <a:t>In the box section, you will fill in:</a:t>
            </a:r>
          </a:p>
          <a:p>
            <a:r>
              <a:rPr lang="en-US" dirty="0"/>
              <a:t>The amount shown on the trustee report.  This is the Summary report total that you balanced to when you balanced your accounts for this particular carrier for the month.</a:t>
            </a:r>
          </a:p>
          <a:p>
            <a:r>
              <a:rPr lang="en-US" dirty="0"/>
              <a:t>The number of employees covered is also on your Summary report.  The Summary report is report number 075-N193-A which comes in your monthly billing packet.</a:t>
            </a:r>
          </a:p>
          <a:p>
            <a:endParaRPr lang="en-US" dirty="0"/>
          </a:p>
          <a:p>
            <a:r>
              <a:rPr lang="en-US" dirty="0"/>
              <a:t>You will then add in the information for this adjustment on the lines below.</a:t>
            </a:r>
          </a:p>
          <a:p>
            <a:r>
              <a:rPr lang="en-US" dirty="0"/>
              <a:t>You will need the employee’s name, social security number, her insurance code that you are adding on to the billing (so it is in the “TO” column).</a:t>
            </a:r>
          </a:p>
          <a:p>
            <a:r>
              <a:rPr lang="en-US" dirty="0"/>
              <a:t>Add a brief explanation of why the employee needs added to the billing.  In this case Jessica in on her first month of FMLA eligibility for insurance so we entered FMLA number 1 as an explanation.</a:t>
            </a:r>
          </a:p>
          <a:p>
            <a:r>
              <a:rPr lang="en-US" dirty="0"/>
              <a:t>Then, you will enter the premium dollars and employee count you are adding for this carrier.  In this case, we are adding her whole premium to the billings since she had no insurance deductions and we are adding 1 employee to the counts for this carrier.</a:t>
            </a:r>
          </a:p>
          <a:p>
            <a:r>
              <a:rPr lang="en-US" dirty="0"/>
              <a:t>The new premium dollars and employee counts are then added to the National Choice totals from our balancing to get the new corrected total at the bottom.</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13</a:t>
            </a:fld>
            <a:endParaRPr lang="en-US"/>
          </a:p>
        </p:txBody>
      </p:sp>
    </p:spTree>
    <p:extLst>
      <p:ext uri="{BB962C8B-B14F-4D97-AF65-F5344CB8AC3E}">
        <p14:creationId xmlns:p14="http://schemas.microsoft.com/office/powerpoint/2010/main" val="101923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adjustment, you are also going to need a State Share Transfer form in order to pay in the State’s share of the premium that was missed.</a:t>
            </a:r>
          </a:p>
          <a:p>
            <a:r>
              <a:rPr lang="en-US" dirty="0"/>
              <a:t>In this case, nothing has been paid yet so you would fill out this form for the entire state share of the premium.</a:t>
            </a:r>
          </a:p>
        </p:txBody>
      </p:sp>
      <p:sp>
        <p:nvSpPr>
          <p:cNvPr id="4" name="Slide Number Placeholder 3"/>
          <p:cNvSpPr>
            <a:spLocks noGrp="1"/>
          </p:cNvSpPr>
          <p:nvPr>
            <p:ph type="sldNum" sz="quarter" idx="5"/>
          </p:nvPr>
        </p:nvSpPr>
        <p:spPr/>
        <p:txBody>
          <a:bodyPr/>
          <a:lstStyle/>
          <a:p>
            <a:fld id="{B1B8DF15-DC7C-43D5-B5F7-DC35CCD523CC}" type="slidenum">
              <a:rPr lang="en-US" smtClean="0"/>
              <a:t>14</a:t>
            </a:fld>
            <a:endParaRPr lang="en-US"/>
          </a:p>
        </p:txBody>
      </p:sp>
    </p:spTree>
    <p:extLst>
      <p:ext uri="{BB962C8B-B14F-4D97-AF65-F5344CB8AC3E}">
        <p14:creationId xmlns:p14="http://schemas.microsoft.com/office/powerpoint/2010/main" val="124417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piece of this puzzle is a check from the employee to pay the employee’s share of the missed premiums.  </a:t>
            </a:r>
          </a:p>
          <a:p>
            <a:r>
              <a:rPr lang="en-US" dirty="0"/>
              <a:t>The employee’s check or money order needs to be written to the Treasurer, State of Iowa.</a:t>
            </a:r>
          </a:p>
          <a:p>
            <a:endParaRPr lang="en-US" dirty="0"/>
          </a:p>
          <a:p>
            <a:r>
              <a:rPr lang="en-US" dirty="0"/>
              <a:t>So, in order to add someone on leave to the billing who is eligible for the state shares, you need the TRA, a State Share Transfer form and a check from the employee.</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15</a:t>
            </a:fld>
            <a:endParaRPr lang="en-US"/>
          </a:p>
        </p:txBody>
      </p:sp>
    </p:spTree>
    <p:extLst>
      <p:ext uri="{BB962C8B-B14F-4D97-AF65-F5344CB8AC3E}">
        <p14:creationId xmlns:p14="http://schemas.microsoft.com/office/powerpoint/2010/main" val="614291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another one.  This time we will be refunding someone who had an insurance pull, but has already left employment and is not eligible.</a:t>
            </a:r>
          </a:p>
          <a:p>
            <a:endParaRPr lang="en-US" dirty="0"/>
          </a:p>
          <a:p>
            <a:r>
              <a:rPr lang="en-US" dirty="0"/>
              <a:t>With Jessica out during an especially difficult open enrollment, our fearless team leader must take on even more challenges.</a:t>
            </a:r>
          </a:p>
          <a:p>
            <a:r>
              <a:rPr lang="en-US" dirty="0"/>
              <a:t>The extra stress is too much for Amy.</a:t>
            </a:r>
          </a:p>
          <a:p>
            <a:r>
              <a:rPr lang="en-US" dirty="0"/>
              <a:t>Amy has a nervous breakdown and quits.</a:t>
            </a:r>
          </a:p>
          <a:p>
            <a:r>
              <a:rPr lang="en-US" dirty="0"/>
              <a:t>Amy  quits on October 31</a:t>
            </a:r>
            <a:r>
              <a:rPr lang="en-US" baseline="30000" dirty="0"/>
              <a:t>st</a:t>
            </a:r>
            <a:r>
              <a:rPr lang="en-US" dirty="0"/>
              <a:t>, but November insurance premiums have already pulled.</a:t>
            </a:r>
          </a:p>
          <a:p>
            <a:r>
              <a:rPr lang="en-US" dirty="0"/>
              <a:t>Amy has family Iowa Choice.</a:t>
            </a:r>
          </a:p>
        </p:txBody>
      </p:sp>
      <p:sp>
        <p:nvSpPr>
          <p:cNvPr id="4" name="Slide Number Placeholder 3"/>
          <p:cNvSpPr>
            <a:spLocks noGrp="1"/>
          </p:cNvSpPr>
          <p:nvPr>
            <p:ph type="sldNum" sz="quarter" idx="5"/>
          </p:nvPr>
        </p:nvSpPr>
        <p:spPr/>
        <p:txBody>
          <a:bodyPr/>
          <a:lstStyle/>
          <a:p>
            <a:fld id="{B1B8DF15-DC7C-43D5-B5F7-DC35CCD523CC}" type="slidenum">
              <a:rPr lang="en-US" smtClean="0"/>
              <a:t>16</a:t>
            </a:fld>
            <a:endParaRPr lang="en-US"/>
          </a:p>
        </p:txBody>
      </p:sp>
    </p:spTree>
    <p:extLst>
      <p:ext uri="{BB962C8B-B14F-4D97-AF65-F5344CB8AC3E}">
        <p14:creationId xmlns:p14="http://schemas.microsoft.com/office/powerpoint/2010/main" val="370897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need the TRA form to sum up the situation and update the dollars and number of employees.</a:t>
            </a:r>
          </a:p>
          <a:p>
            <a:endParaRPr lang="en-US" dirty="0"/>
          </a:p>
          <a:p>
            <a:r>
              <a:rPr lang="en-US" dirty="0"/>
              <a:t>Unlike the first example, this time the employee has left employment and doesn’t need to be on our billing for the month of November.</a:t>
            </a:r>
          </a:p>
          <a:p>
            <a:r>
              <a:rPr lang="en-US" dirty="0"/>
              <a:t>For this adjustment, we will fill out most of it the same, only this time Amy’s insurance code goes in the from column “FR”, since we are taking the code from the billing and we will subtract the amounts.</a:t>
            </a:r>
          </a:p>
          <a:p>
            <a:r>
              <a:rPr lang="en-US" dirty="0"/>
              <a:t>We are deducting the entire premium and one employee from the counts.  These numbers are now negative.</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17</a:t>
            </a:fld>
            <a:endParaRPr lang="en-US"/>
          </a:p>
        </p:txBody>
      </p:sp>
    </p:spTree>
    <p:extLst>
      <p:ext uri="{BB962C8B-B14F-4D97-AF65-F5344CB8AC3E}">
        <p14:creationId xmlns:p14="http://schemas.microsoft.com/office/powerpoint/2010/main" val="329343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refunding the premium, we need a Refund form instead of a pay form.  </a:t>
            </a:r>
          </a:p>
          <a:p>
            <a:r>
              <a:rPr lang="en-US" dirty="0"/>
              <a:t>In the boxes, break out the 18 digit payroll number into two parts, the first ten digits in the first box and the class and position numbers (the last 8 digits) in the following box.  </a:t>
            </a:r>
          </a:p>
          <a:p>
            <a:r>
              <a:rPr lang="en-US" dirty="0"/>
              <a:t>Enter the employee number and the social security number in the next two boxes. </a:t>
            </a:r>
          </a:p>
          <a:p>
            <a:r>
              <a:rPr lang="en-US" dirty="0"/>
              <a:t>“Insurance Type” is just an H, D or L to represent health, dental, life or LTD.  You can use L for both life and LTD.</a:t>
            </a:r>
          </a:p>
          <a:p>
            <a:r>
              <a:rPr lang="en-US" dirty="0"/>
              <a:t>The “Date “ box is the month and year that the premiums are being refunded for.</a:t>
            </a:r>
          </a:p>
          <a:p>
            <a:r>
              <a:rPr lang="en-US" dirty="0"/>
              <a:t>The “Insurance Code Being Refunded” is the code that caused the overpayment or the code they are going “out” of if they are being refunded due to going to a cheaper plan.</a:t>
            </a:r>
          </a:p>
          <a:p>
            <a:r>
              <a:rPr lang="en-US" dirty="0"/>
              <a:t>The pre-tax flag can be found in HRIS in the Employee Information Module on the V1 screen.</a:t>
            </a:r>
          </a:p>
          <a:p>
            <a:r>
              <a:rPr lang="en-US" dirty="0"/>
              <a:t>In the next two boxes, insert the refund amount for the employee share and the state share.  Enter zero if there is none for that portion of the premium.</a:t>
            </a:r>
          </a:p>
          <a:p>
            <a:r>
              <a:rPr lang="en-US" dirty="0"/>
              <a:t>In the final box enter the reason code from below.  Use the number that comes closest to the reason or use “Other”.</a:t>
            </a:r>
          </a:p>
          <a:p>
            <a:r>
              <a:rPr lang="en-US" dirty="0"/>
              <a:t>Fill in the explanation lines telling what the refund is for.</a:t>
            </a:r>
          </a:p>
          <a:p>
            <a:r>
              <a:rPr lang="en-US" dirty="0"/>
              <a:t>Remember to sign the form.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44105B-4976-4007-BDB9-3C4D2FAFFBE3}" type="slidenum">
              <a:rPr lang="en-US" smtClean="0"/>
              <a:t>18</a:t>
            </a:fld>
            <a:endParaRPr lang="en-US"/>
          </a:p>
        </p:txBody>
      </p:sp>
    </p:spTree>
    <p:extLst>
      <p:ext uri="{BB962C8B-B14F-4D97-AF65-F5344CB8AC3E}">
        <p14:creationId xmlns:p14="http://schemas.microsoft.com/office/powerpoint/2010/main" val="94807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lets do an adjustment to switch between two codes.</a:t>
            </a:r>
          </a:p>
          <a:p>
            <a:endParaRPr lang="en-US" dirty="0"/>
          </a:p>
          <a:p>
            <a:r>
              <a:rPr lang="en-US" dirty="0"/>
              <a:t>Elise likes to walk her dog at the dog park.</a:t>
            </a:r>
          </a:p>
          <a:p>
            <a:r>
              <a:rPr lang="en-US" dirty="0"/>
              <a:t>Her pup decides a pesky little squirrel wants to play.</a:t>
            </a:r>
          </a:p>
          <a:p>
            <a:r>
              <a:rPr lang="en-US" dirty="0"/>
              <a:t>In the scurry, Elise trips into the arms of a cute dog lover nearby.</a:t>
            </a:r>
          </a:p>
          <a:p>
            <a:r>
              <a:rPr lang="en-US" dirty="0"/>
              <a:t>Puppy love gets serious and Elise gets married.</a:t>
            </a:r>
          </a:p>
          <a:p>
            <a:r>
              <a:rPr lang="en-US" dirty="0"/>
              <a:t>Elise goes from single Iowa Choice to family Iowa Choice.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19</a:t>
            </a:fld>
            <a:endParaRPr lang="en-US"/>
          </a:p>
        </p:txBody>
      </p:sp>
    </p:spTree>
    <p:extLst>
      <p:ext uri="{BB962C8B-B14F-4D97-AF65-F5344CB8AC3E}">
        <p14:creationId xmlns:p14="http://schemas.microsoft.com/office/powerpoint/2010/main" val="426320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5997673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5997673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Arrears system in Workday was set up to take care of many billing adjustment situations by pulling the missed premiums once the employee returns to work.</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There are possibly situations where an employee is out on leave and then terminates without returning long enough to pull all the premiums owed.</a:t>
            </a: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There is a process for this situation.  The process for this is explained in “Arrears Balances and Collection for a Terminating Employee” in the training materials on the website.</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Even with both these processes, a situation could arise where you will be asked to complete a manual billing adjustment like was required prior to the Workday system.</a:t>
            </a:r>
            <a:endParaRPr sz="1200" b="0" i="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you will need a TRA form.  This time, you will have both a from and to code in the “Insurance Code” columns as Elise is going from the single code to the family code.</a:t>
            </a:r>
          </a:p>
          <a:p>
            <a:r>
              <a:rPr lang="en-US" dirty="0"/>
              <a:t>The change in dollars in the column on the right, will only be the difference between to total premium for the single code and the family code. </a:t>
            </a:r>
          </a:p>
          <a:p>
            <a:r>
              <a:rPr lang="en-US" dirty="0"/>
              <a:t>You will not need to add a change in the employee count because Elise is already in an Iowa Choice plan.</a:t>
            </a:r>
          </a:p>
        </p:txBody>
      </p:sp>
      <p:sp>
        <p:nvSpPr>
          <p:cNvPr id="4" name="Slide Number Placeholder 3"/>
          <p:cNvSpPr>
            <a:spLocks noGrp="1"/>
          </p:cNvSpPr>
          <p:nvPr>
            <p:ph type="sldNum" sz="quarter" idx="5"/>
          </p:nvPr>
        </p:nvSpPr>
        <p:spPr/>
        <p:txBody>
          <a:bodyPr/>
          <a:lstStyle/>
          <a:p>
            <a:fld id="{B1B8DF15-DC7C-43D5-B5F7-DC35CCD523CC}" type="slidenum">
              <a:rPr lang="en-US" smtClean="0"/>
              <a:t>20</a:t>
            </a:fld>
            <a:endParaRPr lang="en-US"/>
          </a:p>
        </p:txBody>
      </p:sp>
    </p:spTree>
    <p:extLst>
      <p:ext uri="{BB962C8B-B14F-4D97-AF65-F5344CB8AC3E}">
        <p14:creationId xmlns:p14="http://schemas.microsoft.com/office/powerpoint/2010/main" val="2079420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a State Share Transfer to pay in the difference still owed since only a single premium was paid and the state share portion of the premium was underpaid.</a:t>
            </a:r>
          </a:p>
          <a:p>
            <a:r>
              <a:rPr lang="en-US" dirty="0"/>
              <a:t>In this case, the amount on the State Share Transfer will be the difference between the state share portion of the single premium and the state share portion of the family premium.</a:t>
            </a:r>
          </a:p>
          <a:p>
            <a:r>
              <a:rPr lang="en-US" dirty="0"/>
              <a:t>The insurance code for this form will be the new, more expensive code that you are paying the extra amount to cover.</a:t>
            </a:r>
          </a:p>
          <a:p>
            <a:r>
              <a:rPr lang="en-US" dirty="0"/>
              <a:t>Make sure to add your name on the “Authorized by” line.</a:t>
            </a:r>
          </a:p>
        </p:txBody>
      </p:sp>
      <p:sp>
        <p:nvSpPr>
          <p:cNvPr id="4" name="Slide Number Placeholder 3"/>
          <p:cNvSpPr>
            <a:spLocks noGrp="1"/>
          </p:cNvSpPr>
          <p:nvPr>
            <p:ph type="sldNum" sz="quarter" idx="5"/>
          </p:nvPr>
        </p:nvSpPr>
        <p:spPr/>
        <p:txBody>
          <a:bodyPr/>
          <a:lstStyle/>
          <a:p>
            <a:fld id="{B1B8DF15-DC7C-43D5-B5F7-DC35CCD523CC}" type="slidenum">
              <a:rPr lang="en-US" smtClean="0"/>
              <a:t>21</a:t>
            </a:fld>
            <a:endParaRPr lang="en-US"/>
          </a:p>
        </p:txBody>
      </p:sp>
    </p:spTree>
    <p:extLst>
      <p:ext uri="{BB962C8B-B14F-4D97-AF65-F5344CB8AC3E}">
        <p14:creationId xmlns:p14="http://schemas.microsoft.com/office/powerpoint/2010/main" val="3836873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also need a check from the employee written to the Treasurer, State of Iowa for the difference in the employee share of the premium which was underpaid.</a:t>
            </a:r>
          </a:p>
        </p:txBody>
      </p:sp>
      <p:sp>
        <p:nvSpPr>
          <p:cNvPr id="4" name="Slide Number Placeholder 3"/>
          <p:cNvSpPr>
            <a:spLocks noGrp="1"/>
          </p:cNvSpPr>
          <p:nvPr>
            <p:ph type="sldNum" sz="quarter" idx="5"/>
          </p:nvPr>
        </p:nvSpPr>
        <p:spPr/>
        <p:txBody>
          <a:bodyPr/>
          <a:lstStyle/>
          <a:p>
            <a:fld id="{B1B8DF15-DC7C-43D5-B5F7-DC35CCD523CC}" type="slidenum">
              <a:rPr lang="en-US" smtClean="0"/>
              <a:t>22</a:t>
            </a:fld>
            <a:endParaRPr lang="en-US"/>
          </a:p>
        </p:txBody>
      </p:sp>
    </p:spTree>
    <p:extLst>
      <p:ext uri="{BB962C8B-B14F-4D97-AF65-F5344CB8AC3E}">
        <p14:creationId xmlns:p14="http://schemas.microsoft.com/office/powerpoint/2010/main" val="1751425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go through an example of someone changing from one insurance carrier to a different one.</a:t>
            </a:r>
          </a:p>
          <a:p>
            <a:endParaRPr lang="en-US" dirty="0"/>
          </a:p>
          <a:p>
            <a:r>
              <a:rPr lang="en-US" dirty="0"/>
              <a:t>Six hours of basketball every day is a little too much for Sandy.</a:t>
            </a:r>
          </a:p>
          <a:p>
            <a:r>
              <a:rPr lang="en-US" dirty="0"/>
              <a:t>Sandy and Jim get divorced due to the NBA Playoffs.</a:t>
            </a:r>
          </a:p>
          <a:p>
            <a:r>
              <a:rPr lang="en-US" dirty="0"/>
              <a:t>Sandy goes from Family National Choice to single Iowa Choice.</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23</a:t>
            </a:fld>
            <a:endParaRPr lang="en-US"/>
          </a:p>
        </p:txBody>
      </p:sp>
    </p:spTree>
    <p:extLst>
      <p:ext uri="{BB962C8B-B14F-4D97-AF65-F5344CB8AC3E}">
        <p14:creationId xmlns:p14="http://schemas.microsoft.com/office/powerpoint/2010/main" val="835357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adjustments like this, you need to consider both sides of the issue.  You need to adjust both carriers.</a:t>
            </a:r>
          </a:p>
          <a:p>
            <a:endParaRPr lang="en-US" dirty="0"/>
          </a:p>
          <a:p>
            <a:r>
              <a:rPr lang="en-US" dirty="0"/>
              <a:t>We will start with Iowa Choice.</a:t>
            </a:r>
          </a:p>
          <a:p>
            <a:r>
              <a:rPr lang="en-US" dirty="0"/>
              <a:t>You will notice since Sandy’s adjustment was for the same month and carrier as Elise’s, they can both be added to the same TRA form.</a:t>
            </a:r>
          </a:p>
          <a:p>
            <a:r>
              <a:rPr lang="en-US" dirty="0"/>
              <a:t>In this case, Sandy is going from National Choice to Iowa Choice.  This is the TRA for Iowa Choice, so the change in dollars and employee count would be positive since we are adding Sandy to the Iowa Choice billing.</a:t>
            </a:r>
          </a:p>
          <a:p>
            <a:endParaRPr lang="en-US" dirty="0"/>
          </a:p>
          <a:p>
            <a:r>
              <a:rPr lang="en-US" dirty="0"/>
              <a:t>The dollars you should be adding would be the entire premium for the code CE400.</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24</a:t>
            </a:fld>
            <a:endParaRPr lang="en-US"/>
          </a:p>
        </p:txBody>
      </p:sp>
    </p:spTree>
    <p:extLst>
      <p:ext uri="{BB962C8B-B14F-4D97-AF65-F5344CB8AC3E}">
        <p14:creationId xmlns:p14="http://schemas.microsoft.com/office/powerpoint/2010/main" val="334021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the Transfer Between Carriers form.</a:t>
            </a:r>
          </a:p>
          <a:p>
            <a:r>
              <a:rPr lang="en-US" dirty="0"/>
              <a:t>When filling out a Transfer Between Carriers form, you will need to consider the dollar amounts that are needed and what has already been pulled.</a:t>
            </a:r>
          </a:p>
          <a:p>
            <a:r>
              <a:rPr lang="en-US" dirty="0"/>
              <a:t>In this case, the premiums that already pulled and went to the National Choice account are more than the premiums needed to pay what is owed to the Iowa Choice account.</a:t>
            </a:r>
          </a:p>
          <a:p>
            <a:r>
              <a:rPr lang="en-US" dirty="0"/>
              <a:t>You only need to transfer the amounts needed to pay the new carrier.  The rest will be refunded out.  So in this case, the amounts for your Transfer Between Carriers form would be $39.26 for the employee share and $659.74 for the state share with the rates shown on the slide.</a:t>
            </a:r>
          </a:p>
        </p:txBody>
      </p:sp>
      <p:sp>
        <p:nvSpPr>
          <p:cNvPr id="4" name="Slide Number Placeholder 3"/>
          <p:cNvSpPr>
            <a:spLocks noGrp="1"/>
          </p:cNvSpPr>
          <p:nvPr>
            <p:ph type="sldNum" sz="quarter" idx="5"/>
          </p:nvPr>
        </p:nvSpPr>
        <p:spPr/>
        <p:txBody>
          <a:bodyPr/>
          <a:lstStyle/>
          <a:p>
            <a:fld id="{B1B8DF15-DC7C-43D5-B5F7-DC35CCD523CC}" type="slidenum">
              <a:rPr lang="en-US" smtClean="0"/>
              <a:t>25</a:t>
            </a:fld>
            <a:endParaRPr lang="en-US"/>
          </a:p>
        </p:txBody>
      </p:sp>
    </p:spTree>
    <p:extLst>
      <p:ext uri="{BB962C8B-B14F-4D97-AF65-F5344CB8AC3E}">
        <p14:creationId xmlns:p14="http://schemas.microsoft.com/office/powerpoint/2010/main" val="2800268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need to take care of the other side.  Since you are taking funds away from National Choice, you need a TRA form showing the transfer from National Choice to Iowa Choice with the change in dollars and employee count being subtracted from your totals.  In this case the full SE600 premium rate will need to be subtracted since it is all being transferred or refunded out. </a:t>
            </a:r>
          </a:p>
        </p:txBody>
      </p:sp>
      <p:sp>
        <p:nvSpPr>
          <p:cNvPr id="4" name="Slide Number Placeholder 3"/>
          <p:cNvSpPr>
            <a:spLocks noGrp="1"/>
          </p:cNvSpPr>
          <p:nvPr>
            <p:ph type="sldNum" sz="quarter" idx="5"/>
          </p:nvPr>
        </p:nvSpPr>
        <p:spPr/>
        <p:txBody>
          <a:bodyPr/>
          <a:lstStyle/>
          <a:p>
            <a:fld id="{B1B8DF15-DC7C-43D5-B5F7-DC35CCD523CC}" type="slidenum">
              <a:rPr lang="en-US" smtClean="0"/>
              <a:t>26</a:t>
            </a:fld>
            <a:endParaRPr lang="en-US"/>
          </a:p>
        </p:txBody>
      </p:sp>
    </p:spTree>
    <p:extLst>
      <p:ext uri="{BB962C8B-B14F-4D97-AF65-F5344CB8AC3E}">
        <p14:creationId xmlns:p14="http://schemas.microsoft.com/office/powerpoint/2010/main" val="3889063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the Refund form to refund out the remainder that you didn’t need to transfer to pay the Iowa Choice rate.</a:t>
            </a:r>
          </a:p>
          <a:p>
            <a:r>
              <a:rPr lang="en-US" dirty="0"/>
              <a:t>Since you had already pulled $1,494.34 for the state share, $659.74 is being transferred to Iowa Choice since that is the state share premium owed for that.  The $834.60 that you don’t need is the amount we are refunding here on the Refund form.  That is the same with the employee share.  We transferred the $39.26 we needed and we are refunding the $272.40 extra that we don’t need.</a:t>
            </a:r>
          </a:p>
          <a:p>
            <a:r>
              <a:rPr lang="en-US" dirty="0"/>
              <a:t>Don’t forget to sign the bottom Signature line.</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27</a:t>
            </a:fld>
            <a:endParaRPr lang="en-US"/>
          </a:p>
        </p:txBody>
      </p:sp>
    </p:spTree>
    <p:extLst>
      <p:ext uri="{BB962C8B-B14F-4D97-AF65-F5344CB8AC3E}">
        <p14:creationId xmlns:p14="http://schemas.microsoft.com/office/powerpoint/2010/main" val="2327976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to include on this side of your adjustment is a copy of the Transfer Between Carriers form that you did for the Iowa Choice side.</a:t>
            </a:r>
          </a:p>
          <a:p>
            <a:r>
              <a:rPr lang="en-US" dirty="0"/>
              <a:t>This just shows that you transferred the rest of the money out of the plan.  We don’t need another set of original forms.  You only need to do this one once for both sides of the transfer.</a:t>
            </a:r>
          </a:p>
        </p:txBody>
      </p:sp>
      <p:sp>
        <p:nvSpPr>
          <p:cNvPr id="4" name="Slide Number Placeholder 3"/>
          <p:cNvSpPr>
            <a:spLocks noGrp="1"/>
          </p:cNvSpPr>
          <p:nvPr>
            <p:ph type="sldNum" sz="quarter" idx="5"/>
          </p:nvPr>
        </p:nvSpPr>
        <p:spPr/>
        <p:txBody>
          <a:bodyPr/>
          <a:lstStyle/>
          <a:p>
            <a:fld id="{B1B8DF15-DC7C-43D5-B5F7-DC35CCD523CC}" type="slidenum">
              <a:rPr lang="en-US" smtClean="0"/>
              <a:t>28</a:t>
            </a:fld>
            <a:endParaRPr lang="en-US"/>
          </a:p>
        </p:txBody>
      </p:sp>
    </p:spTree>
    <p:extLst>
      <p:ext uri="{BB962C8B-B14F-4D97-AF65-F5344CB8AC3E}">
        <p14:creationId xmlns:p14="http://schemas.microsoft.com/office/powerpoint/2010/main" val="2942127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reverse our transfer between carriers situation and try this one in a situation where the employee is going from a cheaper plan to a more expensive plan.</a:t>
            </a:r>
          </a:p>
          <a:p>
            <a:endParaRPr lang="en-US" dirty="0"/>
          </a:p>
          <a:p>
            <a:r>
              <a:rPr lang="en-US" dirty="0"/>
              <a:t>Basketball season is finally over and Sandy and Jim decide to give it another try.</a:t>
            </a:r>
          </a:p>
          <a:p>
            <a:r>
              <a:rPr lang="en-US" dirty="0"/>
              <a:t>Sandy and Jim get remarried with a pre-nuptial agreement limiting Jim to one basketball game a day.</a:t>
            </a:r>
          </a:p>
          <a:p>
            <a:r>
              <a:rPr lang="en-US" dirty="0"/>
              <a:t>Sandy goes from single Iowa Choice to Family National Choice.</a:t>
            </a:r>
          </a:p>
          <a:p>
            <a:endParaRPr lang="en-US" dirty="0"/>
          </a:p>
          <a:p>
            <a:r>
              <a:rPr lang="en-US" dirty="0"/>
              <a:t> </a:t>
            </a:r>
          </a:p>
        </p:txBody>
      </p:sp>
      <p:sp>
        <p:nvSpPr>
          <p:cNvPr id="4" name="Slide Number Placeholder 3"/>
          <p:cNvSpPr>
            <a:spLocks noGrp="1"/>
          </p:cNvSpPr>
          <p:nvPr>
            <p:ph type="sldNum" sz="quarter" idx="5"/>
          </p:nvPr>
        </p:nvSpPr>
        <p:spPr/>
        <p:txBody>
          <a:bodyPr/>
          <a:lstStyle/>
          <a:p>
            <a:fld id="{B1B8DF15-DC7C-43D5-B5F7-DC35CCD523CC}" type="slidenum">
              <a:rPr lang="en-US" smtClean="0"/>
              <a:t>29</a:t>
            </a:fld>
            <a:endParaRPr lang="en-US"/>
          </a:p>
        </p:txBody>
      </p:sp>
    </p:spTree>
    <p:extLst>
      <p:ext uri="{BB962C8B-B14F-4D97-AF65-F5344CB8AC3E}">
        <p14:creationId xmlns:p14="http://schemas.microsoft.com/office/powerpoint/2010/main" val="305621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5997673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5997673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All the forms you will need to complete manual billing adjustments are located on the DAS website at </a:t>
            </a:r>
            <a:r>
              <a:rPr lang="en-US" sz="1400" dirty="0">
                <a:solidFill>
                  <a:srgbClr val="FF0000"/>
                </a:solidFill>
              </a:rPr>
              <a:t>das.iowa.gov/human-resources/</a:t>
            </a:r>
            <a:r>
              <a:rPr lang="en-US" sz="1400" dirty="0" err="1">
                <a:solidFill>
                  <a:srgbClr val="FF0000"/>
                </a:solidFill>
              </a:rPr>
              <a:t>hr-info-hrapa#InsBillings</a:t>
            </a:r>
            <a:r>
              <a:rPr lang="en-US" sz="1400" dirty="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p>
            <a:pPr marL="0" lvl="0" indent="0" algn="l" rtl="0">
              <a:spcBef>
                <a:spcPts val="0"/>
              </a:spcBef>
              <a:spcAft>
                <a:spcPts val="0"/>
              </a:spcAft>
              <a:buNone/>
            </a:pPr>
            <a:endParaRPr sz="1400" b="1" i="1"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need the TRA form for National Choice.  </a:t>
            </a:r>
          </a:p>
          <a:p>
            <a:r>
              <a:rPr lang="en-US" dirty="0"/>
              <a:t>This time our National Choice changes are positive since we are going to National Choice as our new carrier.</a:t>
            </a:r>
          </a:p>
        </p:txBody>
      </p:sp>
      <p:sp>
        <p:nvSpPr>
          <p:cNvPr id="4" name="Slide Number Placeholder 3"/>
          <p:cNvSpPr>
            <a:spLocks noGrp="1"/>
          </p:cNvSpPr>
          <p:nvPr>
            <p:ph type="sldNum" sz="quarter" idx="5"/>
          </p:nvPr>
        </p:nvSpPr>
        <p:spPr/>
        <p:txBody>
          <a:bodyPr/>
          <a:lstStyle/>
          <a:p>
            <a:fld id="{B1B8DF15-DC7C-43D5-B5F7-DC35CCD523CC}" type="slidenum">
              <a:rPr lang="en-US" smtClean="0"/>
              <a:t>30</a:t>
            </a:fld>
            <a:endParaRPr lang="en-US"/>
          </a:p>
        </p:txBody>
      </p:sp>
    </p:spTree>
    <p:extLst>
      <p:ext uri="{BB962C8B-B14F-4D97-AF65-F5344CB8AC3E}">
        <p14:creationId xmlns:p14="http://schemas.microsoft.com/office/powerpoint/2010/main" val="1814533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the Transfer Between Carriers form to transfer the common amounts we need to the new carrier.</a:t>
            </a:r>
          </a:p>
          <a:p>
            <a:r>
              <a:rPr lang="en-US" dirty="0"/>
              <a:t>In this case, the amounts are still $39.26 employee share and $659.74 state share for the transfer.</a:t>
            </a:r>
          </a:p>
          <a:p>
            <a:r>
              <a:rPr lang="en-US" dirty="0"/>
              <a:t>This time, not because that is all we need but because it is all that we have already pulled to transfer this time around.</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31</a:t>
            </a:fld>
            <a:endParaRPr lang="en-US"/>
          </a:p>
        </p:txBody>
      </p:sp>
    </p:spTree>
    <p:extLst>
      <p:ext uri="{BB962C8B-B14F-4D97-AF65-F5344CB8AC3E}">
        <p14:creationId xmlns:p14="http://schemas.microsoft.com/office/powerpoint/2010/main" val="2375994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we are going to a more expensive plan so we still owe money for the premium to the new carrier.</a:t>
            </a:r>
          </a:p>
          <a:p>
            <a:r>
              <a:rPr lang="en-US" dirty="0"/>
              <a:t>Instead of a Refund, we will need a State Share Transfer form to pay in the difference between what was already pull and what is now owed.</a:t>
            </a:r>
          </a:p>
          <a:p>
            <a:r>
              <a:rPr lang="en-US" dirty="0"/>
              <a:t>In this case once we transferred the state share portion that we needed, we still owe $834.60 for the new premium amount.</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32</a:t>
            </a:fld>
            <a:endParaRPr lang="en-US"/>
          </a:p>
        </p:txBody>
      </p:sp>
    </p:spTree>
    <p:extLst>
      <p:ext uri="{BB962C8B-B14F-4D97-AF65-F5344CB8AC3E}">
        <p14:creationId xmlns:p14="http://schemas.microsoft.com/office/powerpoint/2010/main" val="3875493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is a short payment of the employee share of the premium as well, we need a check from the employee for the difference between the two employee share premiums.</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33</a:t>
            </a:fld>
            <a:endParaRPr lang="en-US"/>
          </a:p>
        </p:txBody>
      </p:sp>
    </p:spTree>
    <p:extLst>
      <p:ext uri="{BB962C8B-B14F-4D97-AF65-F5344CB8AC3E}">
        <p14:creationId xmlns:p14="http://schemas.microsoft.com/office/powerpoint/2010/main" val="800575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other side.  </a:t>
            </a:r>
          </a:p>
          <a:p>
            <a:r>
              <a:rPr lang="en-US" dirty="0"/>
              <a:t>We need a TRA for Iowa Choice as well, showing the premium dollars that are being transferred being subtracted from the Iowa Choice account.</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34</a:t>
            </a:fld>
            <a:endParaRPr lang="en-US"/>
          </a:p>
        </p:txBody>
      </p:sp>
    </p:spTree>
    <p:extLst>
      <p:ext uri="{BB962C8B-B14F-4D97-AF65-F5344CB8AC3E}">
        <p14:creationId xmlns:p14="http://schemas.microsoft.com/office/powerpoint/2010/main" val="2496821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Transfer Between Carriers form is for the entire amount of the Iowa Choice premium this time, all we need to go with the TRA form is a copy of the Transfer Between Carriers we did on the National Choice side.</a:t>
            </a:r>
          </a:p>
        </p:txBody>
      </p:sp>
      <p:sp>
        <p:nvSpPr>
          <p:cNvPr id="4" name="Slide Number Placeholder 3"/>
          <p:cNvSpPr>
            <a:spLocks noGrp="1"/>
          </p:cNvSpPr>
          <p:nvPr>
            <p:ph type="sldNum" sz="quarter" idx="5"/>
          </p:nvPr>
        </p:nvSpPr>
        <p:spPr/>
        <p:txBody>
          <a:bodyPr/>
          <a:lstStyle/>
          <a:p>
            <a:fld id="{B1B8DF15-DC7C-43D5-B5F7-DC35CCD523CC}" type="slidenum">
              <a:rPr lang="en-US" smtClean="0"/>
              <a:t>35</a:t>
            </a:fld>
            <a:endParaRPr lang="en-US"/>
          </a:p>
        </p:txBody>
      </p:sp>
    </p:spTree>
    <p:extLst>
      <p:ext uri="{BB962C8B-B14F-4D97-AF65-F5344CB8AC3E}">
        <p14:creationId xmlns:p14="http://schemas.microsoft.com/office/powerpoint/2010/main" val="1248758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5997673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5997673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400" dirty="0"/>
              <a:t>When you have balanced and finished putting together your billing adjustments for a month, you will need to submit the packet to the Department of Administrative Services.</a:t>
            </a:r>
          </a:p>
          <a:p>
            <a:r>
              <a:rPr lang="en-US" sz="1400" dirty="0"/>
              <a:t>Every month you should submit the Summary report that you received in your insurance report packet.  On this sheet you will have checked off each account that you balanced and if adjustments are included for that carrier.</a:t>
            </a:r>
          </a:p>
          <a:p>
            <a:endParaRPr lang="en-US" sz="1400" dirty="0"/>
          </a:p>
          <a:p>
            <a:r>
              <a:rPr lang="en-US" sz="1400" dirty="0"/>
              <a:t>You will include any billing adjustment you have completed for the month.  </a:t>
            </a:r>
          </a:p>
          <a:p>
            <a:r>
              <a:rPr lang="en-US" sz="1400" dirty="0"/>
              <a:t>You will need to submit the original forms and checks and one set of copies.  Also keep a second set of copies for your records.</a:t>
            </a:r>
          </a:p>
          <a:p>
            <a:r>
              <a:rPr lang="en-US" sz="1400" dirty="0"/>
              <a:t>Remember that all checks should be written to the “State of Iowa”, not to the department or the insurance carrier.</a:t>
            </a:r>
          </a:p>
          <a:p>
            <a:r>
              <a:rPr lang="en-US" sz="1400" dirty="0"/>
              <a:t>You will send this packet of forms, payments and copies to “Insurance Billings DAS-SAE 3</a:t>
            </a:r>
            <a:r>
              <a:rPr lang="en-US" sz="1400" baseline="30000" dirty="0"/>
              <a:t>rd</a:t>
            </a:r>
            <a:r>
              <a:rPr lang="en-US" sz="1400" dirty="0"/>
              <a:t> Floor Hoover Building”. </a:t>
            </a:r>
            <a:endParaRPr sz="1400" b="1" i="1"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5997673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5997673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400" dirty="0"/>
              <a:t>Need Help?  Have Questions?</a:t>
            </a:r>
          </a:p>
          <a:p>
            <a:r>
              <a:rPr lang="en-US" sz="1400" dirty="0"/>
              <a:t>Our</a:t>
            </a:r>
            <a:r>
              <a:rPr lang="en-US" sz="1400" baseline="0" dirty="0"/>
              <a:t> library of training materials available on the web-site will continue to grow. The worksheets and forms you will need are located there for your use as well. </a:t>
            </a:r>
          </a:p>
          <a:p>
            <a:endParaRPr lang="en-US" sz="1400" baseline="0" dirty="0"/>
          </a:p>
          <a:p>
            <a:r>
              <a:rPr lang="en-US" sz="1400" baseline="0" dirty="0"/>
              <a:t>If you have questions, feel free to contact me, I would be glad to help.</a:t>
            </a:r>
          </a:p>
          <a:p>
            <a:endParaRPr lang="en-US" sz="1400" baseline="0" dirty="0"/>
          </a:p>
          <a:p>
            <a:pPr marL="0" lvl="0" indent="0" algn="l" rtl="0">
              <a:spcBef>
                <a:spcPts val="0"/>
              </a:spcBef>
              <a:spcAft>
                <a:spcPts val="0"/>
              </a:spcAft>
              <a:buNone/>
            </a:pPr>
            <a:endParaRPr sz="1400" b="1" i="1"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cover the old manual process just in case you have some old clean up to do or an exception that can’t be done through the Workday system.  This is rare, but still possible. </a:t>
            </a:r>
          </a:p>
        </p:txBody>
      </p:sp>
      <p:sp>
        <p:nvSpPr>
          <p:cNvPr id="4" name="Slide Number Placeholder 3"/>
          <p:cNvSpPr>
            <a:spLocks noGrp="1"/>
          </p:cNvSpPr>
          <p:nvPr>
            <p:ph type="sldNum" sz="quarter" idx="5"/>
          </p:nvPr>
        </p:nvSpPr>
        <p:spPr/>
        <p:txBody>
          <a:bodyPr/>
          <a:lstStyle/>
          <a:p>
            <a:fld id="{B1B8DF15-DC7C-43D5-B5F7-DC35CCD523CC}" type="slidenum">
              <a:rPr lang="en-US" smtClean="0"/>
              <a:t>4</a:t>
            </a:fld>
            <a:endParaRPr lang="en-US"/>
          </a:p>
        </p:txBody>
      </p:sp>
    </p:spTree>
    <p:extLst>
      <p:ext uri="{BB962C8B-B14F-4D97-AF65-F5344CB8AC3E}">
        <p14:creationId xmlns:p14="http://schemas.microsoft.com/office/powerpoint/2010/main" val="229716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different types of forms that we will be using to complete manual billing adjustments.</a:t>
            </a:r>
          </a:p>
          <a:p>
            <a:endParaRPr lang="en-US" dirty="0"/>
          </a:p>
          <a:p>
            <a:r>
              <a:rPr lang="en-US" dirty="0"/>
              <a:t>This is the Transfer Between Carriers form or TRA.  It is used anytime you are adjusting funds in the health and dental accounts.   Basically, this form would be used with most all of your health and dental adjustments.</a:t>
            </a:r>
          </a:p>
          <a:p>
            <a:r>
              <a:rPr lang="en-US" dirty="0"/>
              <a:t>This form is not required for Life or LTD adjustments. </a:t>
            </a:r>
          </a:p>
          <a:p>
            <a:r>
              <a:rPr lang="en-US" dirty="0"/>
              <a:t>You will do one TRA for each insurance carrier, National Choice, IA Choice, Delta Dental or SPOC Dental, for each month.</a:t>
            </a:r>
          </a:p>
          <a:p>
            <a:r>
              <a:rPr lang="en-US" dirty="0"/>
              <a:t>You can add as many employee’s adjustments onto one form as long as all the adjustments are for the same month and same carrier.</a:t>
            </a:r>
          </a:p>
        </p:txBody>
      </p:sp>
      <p:sp>
        <p:nvSpPr>
          <p:cNvPr id="4" name="Slide Number Placeholder 3"/>
          <p:cNvSpPr>
            <a:spLocks noGrp="1"/>
          </p:cNvSpPr>
          <p:nvPr>
            <p:ph type="sldNum" sz="quarter" idx="5"/>
          </p:nvPr>
        </p:nvSpPr>
        <p:spPr/>
        <p:txBody>
          <a:bodyPr/>
          <a:lstStyle/>
          <a:p>
            <a:fld id="{B1B8DF15-DC7C-43D5-B5F7-DC35CCD523CC}" type="slidenum">
              <a:rPr lang="en-US" smtClean="0"/>
              <a:t>5</a:t>
            </a:fld>
            <a:endParaRPr lang="en-US"/>
          </a:p>
        </p:txBody>
      </p:sp>
    </p:spTree>
    <p:extLst>
      <p:ext uri="{BB962C8B-B14F-4D97-AF65-F5344CB8AC3E}">
        <p14:creationId xmlns:p14="http://schemas.microsoft.com/office/powerpoint/2010/main" val="11941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State Share Transfer form.  It is used to pay in money owed by your department to cover any missed state share portions of the premium.  Think of this like you are writing a check from your department to pay state share funds.</a:t>
            </a:r>
          </a:p>
        </p:txBody>
      </p:sp>
      <p:sp>
        <p:nvSpPr>
          <p:cNvPr id="4" name="Slide Number Placeholder 3"/>
          <p:cNvSpPr>
            <a:spLocks noGrp="1"/>
          </p:cNvSpPr>
          <p:nvPr>
            <p:ph type="sldNum" sz="quarter" idx="5"/>
          </p:nvPr>
        </p:nvSpPr>
        <p:spPr/>
        <p:txBody>
          <a:bodyPr/>
          <a:lstStyle/>
          <a:p>
            <a:fld id="{B1B8DF15-DC7C-43D5-B5F7-DC35CCD523CC}" type="slidenum">
              <a:rPr lang="en-US" smtClean="0"/>
              <a:t>6</a:t>
            </a:fld>
            <a:endParaRPr lang="en-US"/>
          </a:p>
        </p:txBody>
      </p:sp>
    </p:spTree>
    <p:extLst>
      <p:ext uri="{BB962C8B-B14F-4D97-AF65-F5344CB8AC3E}">
        <p14:creationId xmlns:p14="http://schemas.microsoft.com/office/powerpoint/2010/main" val="235524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Refund form.  It is used anytime you need to receive funds back for an overpayment that was made.  This form can be used for all insurances, health, dental, life and ltd.</a:t>
            </a:r>
          </a:p>
          <a:p>
            <a:endParaRPr lang="en-US" dirty="0"/>
          </a:p>
        </p:txBody>
      </p:sp>
      <p:sp>
        <p:nvSpPr>
          <p:cNvPr id="4" name="Slide Number Placeholder 3"/>
          <p:cNvSpPr>
            <a:spLocks noGrp="1"/>
          </p:cNvSpPr>
          <p:nvPr>
            <p:ph type="sldNum" sz="quarter" idx="5"/>
          </p:nvPr>
        </p:nvSpPr>
        <p:spPr/>
        <p:txBody>
          <a:bodyPr/>
          <a:lstStyle/>
          <a:p>
            <a:fld id="{B1B8DF15-DC7C-43D5-B5F7-DC35CCD523CC}" type="slidenum">
              <a:rPr lang="en-US" smtClean="0"/>
              <a:t>7</a:t>
            </a:fld>
            <a:endParaRPr lang="en-US"/>
          </a:p>
        </p:txBody>
      </p:sp>
    </p:spTree>
    <p:extLst>
      <p:ext uri="{BB962C8B-B14F-4D97-AF65-F5344CB8AC3E}">
        <p14:creationId xmlns:p14="http://schemas.microsoft.com/office/powerpoint/2010/main" val="288643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Transfer Between Carriers form.  It transfers money that was previously paid to the wrong insurance carrier to the new insurance carrier account.  </a:t>
            </a:r>
          </a:p>
          <a:p>
            <a:r>
              <a:rPr lang="en-US" dirty="0"/>
              <a:t>For example your employee changed to a new insurance carrier after funds were already paid for the month to their old carrier.  The money would then need transferred to the correct funds.</a:t>
            </a:r>
          </a:p>
          <a:p>
            <a:r>
              <a:rPr lang="en-US" dirty="0"/>
              <a:t>This form is only used when you are actually transferring to a completely different insurance carrier (example: Iowa Choice to National Choice or Delta Dental to SPOC Dental) not just a change in plan, like from single to family with the same carrier. </a:t>
            </a:r>
          </a:p>
        </p:txBody>
      </p:sp>
      <p:sp>
        <p:nvSpPr>
          <p:cNvPr id="4" name="Slide Number Placeholder 3"/>
          <p:cNvSpPr>
            <a:spLocks noGrp="1"/>
          </p:cNvSpPr>
          <p:nvPr>
            <p:ph type="sldNum" sz="quarter" idx="5"/>
          </p:nvPr>
        </p:nvSpPr>
        <p:spPr/>
        <p:txBody>
          <a:bodyPr/>
          <a:lstStyle/>
          <a:p>
            <a:fld id="{B1B8DF15-DC7C-43D5-B5F7-DC35CCD523CC}" type="slidenum">
              <a:rPr lang="en-US" smtClean="0"/>
              <a:t>8</a:t>
            </a:fld>
            <a:endParaRPr lang="en-US"/>
          </a:p>
        </p:txBody>
      </p:sp>
    </p:spTree>
    <p:extLst>
      <p:ext uri="{BB962C8B-B14F-4D97-AF65-F5344CB8AC3E}">
        <p14:creationId xmlns:p14="http://schemas.microsoft.com/office/powerpoint/2010/main" val="131490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Life and LTD State Share Transfer form. It is used to pay in money owed by your department to cover any missed state share portions of the Life or LTD premium.  </a:t>
            </a:r>
          </a:p>
          <a:p>
            <a:r>
              <a:rPr lang="en-US" dirty="0"/>
              <a:t>This form is only needed in cases where you did not have the employee in a leave code 53, 54, 57 or 59.  If you had the employee in one of those leave codes when the premiums pulled, unlike health and dental, the state share has already been paid.  You would not need this form which pays the state share.</a:t>
            </a:r>
          </a:p>
          <a:p>
            <a:r>
              <a:rPr lang="en-US" dirty="0"/>
              <a:t>Leave codes only pull the state shares of Life and LTD automatically.  Health and dental adjustments will still need the State Share Transfer forms to pay the state share portion of those premiums.</a:t>
            </a:r>
          </a:p>
        </p:txBody>
      </p:sp>
      <p:sp>
        <p:nvSpPr>
          <p:cNvPr id="4" name="Slide Number Placeholder 3"/>
          <p:cNvSpPr>
            <a:spLocks noGrp="1"/>
          </p:cNvSpPr>
          <p:nvPr>
            <p:ph type="sldNum" sz="quarter" idx="5"/>
          </p:nvPr>
        </p:nvSpPr>
        <p:spPr/>
        <p:txBody>
          <a:bodyPr/>
          <a:lstStyle/>
          <a:p>
            <a:fld id="{B1B8DF15-DC7C-43D5-B5F7-DC35CCD523CC}" type="slidenum">
              <a:rPr lang="en-US" smtClean="0"/>
              <a:t>9</a:t>
            </a:fld>
            <a:endParaRPr lang="en-US"/>
          </a:p>
        </p:txBody>
      </p:sp>
    </p:spTree>
    <p:extLst>
      <p:ext uri="{BB962C8B-B14F-4D97-AF65-F5344CB8AC3E}">
        <p14:creationId xmlns:p14="http://schemas.microsoft.com/office/powerpoint/2010/main" val="86293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C0611-4CA8-4B2A-A500-6C1661F5477B}"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357635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C0611-4CA8-4B2A-A500-6C1661F5477B}"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293368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C0611-4CA8-4B2A-A500-6C1661F5477B}"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236888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AS Template 1 1">
  <p:cSld name="DAS Template 1 1">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1" name="Google Shape;31;p5"/>
          <p:cNvSpPr/>
          <p:nvPr/>
        </p:nvSpPr>
        <p:spPr>
          <a:xfrm>
            <a:off x="902607" y="0"/>
            <a:ext cx="940000" cy="6858000"/>
          </a:xfrm>
          <a:prstGeom prst="rect">
            <a:avLst/>
          </a:prstGeom>
          <a:solidFill>
            <a:srgbClr val="155996"/>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p:nvPr/>
        </p:nvSpPr>
        <p:spPr>
          <a:xfrm>
            <a:off x="-40832" y="0"/>
            <a:ext cx="1612400" cy="6858000"/>
          </a:xfrm>
          <a:prstGeom prst="rect">
            <a:avLst/>
          </a:prstGeom>
          <a:solidFill>
            <a:srgbClr val="F7CB43"/>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3" name="Google Shape;33;p5"/>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367110" y="5441333"/>
            <a:ext cx="853951" cy="1122400"/>
          </a:xfrm>
          <a:prstGeom prst="rect">
            <a:avLst/>
          </a:prstGeom>
          <a:noFill/>
          <a:ln>
            <a:noFill/>
          </a:ln>
        </p:spPr>
      </p:pic>
    </p:spTree>
    <p:extLst>
      <p:ext uri="{BB962C8B-B14F-4D97-AF65-F5344CB8AC3E}">
        <p14:creationId xmlns:p14="http://schemas.microsoft.com/office/powerpoint/2010/main" val="87714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S Master - Cover" type="title">
  <p:cSld name="DAS Master - Cover">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082200" y="2578500"/>
            <a:ext cx="9214400" cy="2506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5160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3" name="Google Shape;13;p2"/>
          <p:cNvSpPr/>
          <p:nvPr/>
        </p:nvSpPr>
        <p:spPr>
          <a:xfrm>
            <a:off x="902607" y="0"/>
            <a:ext cx="940000" cy="6858000"/>
          </a:xfrm>
          <a:prstGeom prst="rect">
            <a:avLst/>
          </a:prstGeom>
          <a:solidFill>
            <a:srgbClr val="155996"/>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0832" y="0"/>
            <a:ext cx="1612400" cy="6858000"/>
          </a:xfrm>
          <a:prstGeom prst="rect">
            <a:avLst/>
          </a:prstGeom>
          <a:solidFill>
            <a:srgbClr val="F7CB43"/>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5" name="Google Shape;15;p2"/>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744568" y="315034"/>
            <a:ext cx="4458533" cy="1856967"/>
          </a:xfrm>
          <a:prstGeom prst="rect">
            <a:avLst/>
          </a:prstGeom>
          <a:noFill/>
          <a:ln>
            <a:noFill/>
          </a:ln>
        </p:spPr>
      </p:pic>
    </p:spTree>
    <p:extLst>
      <p:ext uri="{BB962C8B-B14F-4D97-AF65-F5344CB8AC3E}">
        <p14:creationId xmlns:p14="http://schemas.microsoft.com/office/powerpoint/2010/main" val="1436746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S Template" type="secHead">
  <p:cSld name="DAS Template">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Google Shape;19;p3"/>
          <p:cNvSpPr/>
          <p:nvPr/>
        </p:nvSpPr>
        <p:spPr>
          <a:xfrm>
            <a:off x="902607" y="0"/>
            <a:ext cx="940000" cy="6858000"/>
          </a:xfrm>
          <a:prstGeom prst="rect">
            <a:avLst/>
          </a:prstGeom>
          <a:solidFill>
            <a:srgbClr val="155996"/>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40832" y="0"/>
            <a:ext cx="1612400" cy="6858000"/>
          </a:xfrm>
          <a:prstGeom prst="rect">
            <a:avLst/>
          </a:prstGeom>
          <a:solidFill>
            <a:srgbClr val="F7CB43"/>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1" name="Google Shape;21;p3"/>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1126080" y="5537767"/>
            <a:ext cx="2506099" cy="1043767"/>
          </a:xfrm>
          <a:prstGeom prst="rect">
            <a:avLst/>
          </a:prstGeom>
          <a:noFill/>
          <a:ln>
            <a:noFill/>
          </a:ln>
        </p:spPr>
      </p:pic>
    </p:spTree>
    <p:extLst>
      <p:ext uri="{BB962C8B-B14F-4D97-AF65-F5344CB8AC3E}">
        <p14:creationId xmlns:p14="http://schemas.microsoft.com/office/powerpoint/2010/main" val="3935758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S Template 1">
  <p:cSld name="DAS Template 1">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5" name="Google Shape;25;p4"/>
          <p:cNvSpPr/>
          <p:nvPr/>
        </p:nvSpPr>
        <p:spPr>
          <a:xfrm>
            <a:off x="902607" y="0"/>
            <a:ext cx="940000" cy="6858000"/>
          </a:xfrm>
          <a:prstGeom prst="rect">
            <a:avLst/>
          </a:prstGeom>
          <a:solidFill>
            <a:srgbClr val="155996"/>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40832" y="0"/>
            <a:ext cx="1612400" cy="6858000"/>
          </a:xfrm>
          <a:prstGeom prst="rect">
            <a:avLst/>
          </a:prstGeom>
          <a:solidFill>
            <a:srgbClr val="F7CB43"/>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7" name="Google Shape;27;p4"/>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311592" y="4951843"/>
            <a:ext cx="940000" cy="1621756"/>
          </a:xfrm>
          <a:prstGeom prst="rect">
            <a:avLst/>
          </a:prstGeom>
          <a:noFill/>
          <a:ln>
            <a:noFill/>
          </a:ln>
        </p:spPr>
      </p:pic>
    </p:spTree>
    <p:extLst>
      <p:ext uri="{BB962C8B-B14F-4D97-AF65-F5344CB8AC3E}">
        <p14:creationId xmlns:p14="http://schemas.microsoft.com/office/powerpoint/2010/main" val="20542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S Template 1 1">
  <p:cSld name="DAS Template 1 1">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1" name="Google Shape;31;p5"/>
          <p:cNvSpPr/>
          <p:nvPr/>
        </p:nvSpPr>
        <p:spPr>
          <a:xfrm>
            <a:off x="902607" y="0"/>
            <a:ext cx="940000" cy="6858000"/>
          </a:xfrm>
          <a:prstGeom prst="rect">
            <a:avLst/>
          </a:prstGeom>
          <a:solidFill>
            <a:srgbClr val="155996"/>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p:nvPr/>
        </p:nvSpPr>
        <p:spPr>
          <a:xfrm>
            <a:off x="-40832" y="0"/>
            <a:ext cx="1612400" cy="6858000"/>
          </a:xfrm>
          <a:prstGeom prst="rect">
            <a:avLst/>
          </a:prstGeom>
          <a:solidFill>
            <a:srgbClr val="F7CB43"/>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3" name="Google Shape;33;p5"/>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367110" y="5441333"/>
            <a:ext cx="853951" cy="1122400"/>
          </a:xfrm>
          <a:prstGeom prst="rect">
            <a:avLst/>
          </a:prstGeom>
          <a:noFill/>
          <a:ln>
            <a:noFill/>
          </a:ln>
        </p:spPr>
      </p:pic>
    </p:spTree>
    <p:extLst>
      <p:ext uri="{BB962C8B-B14F-4D97-AF65-F5344CB8AC3E}">
        <p14:creationId xmlns:p14="http://schemas.microsoft.com/office/powerpoint/2010/main" val="387504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S Template 1 1 1">
  <p:cSld name="DAS Template 1 1 1">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7" name="Google Shape;37;p6"/>
          <p:cNvSpPr/>
          <p:nvPr/>
        </p:nvSpPr>
        <p:spPr>
          <a:xfrm>
            <a:off x="875573" y="0"/>
            <a:ext cx="940000" cy="6858000"/>
          </a:xfrm>
          <a:prstGeom prst="rect">
            <a:avLst/>
          </a:prstGeom>
          <a:solidFill>
            <a:srgbClr val="155996"/>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6"/>
          <p:cNvSpPr/>
          <p:nvPr/>
        </p:nvSpPr>
        <p:spPr>
          <a:xfrm>
            <a:off x="-40832" y="0"/>
            <a:ext cx="1612400" cy="6858000"/>
          </a:xfrm>
          <a:prstGeom prst="rect">
            <a:avLst/>
          </a:prstGeom>
          <a:solidFill>
            <a:srgbClr val="F7CB43"/>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9" name="Google Shape;39;p6"/>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291980" y="5322568"/>
            <a:ext cx="940000" cy="1230633"/>
          </a:xfrm>
          <a:prstGeom prst="rect">
            <a:avLst/>
          </a:prstGeom>
          <a:noFill/>
          <a:ln>
            <a:noFill/>
          </a:ln>
        </p:spPr>
      </p:pic>
    </p:spTree>
    <p:extLst>
      <p:ext uri="{BB962C8B-B14F-4D97-AF65-F5344CB8AC3E}">
        <p14:creationId xmlns:p14="http://schemas.microsoft.com/office/powerpoint/2010/main" val="17158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AS Template 1 1 1 1">
  <p:cSld name="DAS Template 1 1 1 1">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3" name="Google Shape;43;p7"/>
          <p:cNvSpPr/>
          <p:nvPr/>
        </p:nvSpPr>
        <p:spPr>
          <a:xfrm>
            <a:off x="875573" y="0"/>
            <a:ext cx="940000" cy="6858000"/>
          </a:xfrm>
          <a:prstGeom prst="rect">
            <a:avLst/>
          </a:prstGeom>
          <a:solidFill>
            <a:srgbClr val="155996"/>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40832" y="0"/>
            <a:ext cx="1612400" cy="6858000"/>
          </a:xfrm>
          <a:prstGeom prst="rect">
            <a:avLst/>
          </a:prstGeom>
          <a:solidFill>
            <a:srgbClr val="F7CB43"/>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5" name="Google Shape;45;p7"/>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303913" y="5745205"/>
            <a:ext cx="940000" cy="847977"/>
          </a:xfrm>
          <a:prstGeom prst="rect">
            <a:avLst/>
          </a:prstGeom>
          <a:noFill/>
          <a:ln>
            <a:noFill/>
          </a:ln>
        </p:spPr>
      </p:pic>
    </p:spTree>
    <p:extLst>
      <p:ext uri="{BB962C8B-B14F-4D97-AF65-F5344CB8AC3E}">
        <p14:creationId xmlns:p14="http://schemas.microsoft.com/office/powerpoint/2010/main" val="1113379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9"/>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3" name="Google Shape;53;p9"/>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4" name="Google Shape;54;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68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C0611-4CA8-4B2A-A500-6C1661F5477B}"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3748550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8378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0" name="Google Shape;60;p11"/>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61" name="Google Shape;61;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8856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64" name="Google Shape;64;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5955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
        <p:cNvGrpSpPr/>
        <p:nvPr/>
      </p:nvGrpSpPr>
      <p:grpSpPr>
        <a:xfrm>
          <a:off x="0" y="0"/>
          <a:ext cx="0" cy="0"/>
          <a:chOff x="0" y="0"/>
          <a:chExt cx="0" cy="0"/>
        </a:xfrm>
      </p:grpSpPr>
      <p:sp>
        <p:nvSpPr>
          <p:cNvPr id="66" name="Google Shape;66;p1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13"/>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8" name="Google Shape;68;p13"/>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9" name="Google Shape;69;p13"/>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70" name="Google Shape;70;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9252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73" name="Google Shape;73;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8628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4"/>
        <p:cNvGrpSpPr/>
        <p:nvPr/>
      </p:nvGrpSpPr>
      <p:grpSpPr>
        <a:xfrm>
          <a:off x="0" y="0"/>
          <a:ext cx="0" cy="0"/>
          <a:chOff x="0" y="0"/>
          <a:chExt cx="0" cy="0"/>
        </a:xfrm>
      </p:grpSpPr>
      <p:sp>
        <p:nvSpPr>
          <p:cNvPr id="75" name="Google Shape;75;p15"/>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76" name="Google Shape;76;p15"/>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77" name="Google Shape;77;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5985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396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3C0611-4CA8-4B2A-A500-6C1661F5477B}"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243904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C0611-4CA8-4B2A-A500-6C1661F5477B}"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370864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C0611-4CA8-4B2A-A500-6C1661F5477B}"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319772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C0611-4CA8-4B2A-A500-6C1661F5477B}"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357036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0611-4CA8-4B2A-A500-6C1661F5477B}"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211390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3C0611-4CA8-4B2A-A500-6C1661F5477B}"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20762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3C0611-4CA8-4B2A-A500-6C1661F5477B}"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61BF-C4C6-4D25-ADD9-3C453CE3B9B9}" type="slidenum">
              <a:rPr lang="en-US" smtClean="0"/>
              <a:t>‹#›</a:t>
            </a:fld>
            <a:endParaRPr lang="en-US"/>
          </a:p>
        </p:txBody>
      </p:sp>
    </p:spTree>
    <p:extLst>
      <p:ext uri="{BB962C8B-B14F-4D97-AF65-F5344CB8AC3E}">
        <p14:creationId xmlns:p14="http://schemas.microsoft.com/office/powerpoint/2010/main" val="123784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C0611-4CA8-4B2A-A500-6C1661F5477B}" type="datetimeFigureOut">
              <a:rPr lang="en-US" smtClean="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761BF-C4C6-4D25-ADD9-3C453CE3B9B9}" type="slidenum">
              <a:rPr lang="en-US" smtClean="0"/>
              <a:t>‹#›</a:t>
            </a:fld>
            <a:endParaRPr lang="en-US"/>
          </a:p>
        </p:txBody>
      </p:sp>
    </p:spTree>
    <p:extLst>
      <p:ext uri="{BB962C8B-B14F-4D97-AF65-F5344CB8AC3E}">
        <p14:creationId xmlns:p14="http://schemas.microsoft.com/office/powerpoint/2010/main" val="1658171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62827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das.iowa.gov/human-resources/hr-info-hrapa#InsBillings"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mailto:Sandy.Mezera@iowa.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2082200" y="2497015"/>
            <a:ext cx="9526800" cy="1606062"/>
          </a:xfrm>
          <a:prstGeom prst="rect">
            <a:avLst/>
          </a:prstGeom>
        </p:spPr>
        <p:txBody>
          <a:bodyPr spcFirstLastPara="1" wrap="square" lIns="121900" tIns="121900" rIns="121900" bIns="121900" anchor="ctr" anchorCtr="0">
            <a:noAutofit/>
          </a:bodyPr>
          <a:lstStyle/>
          <a:p>
            <a:r>
              <a:rPr lang="en-US" sz="4200" b="1" dirty="0">
                <a:solidFill>
                  <a:srgbClr val="155996"/>
                </a:solidFill>
                <a:latin typeface="Calibri"/>
                <a:ea typeface="Calibri"/>
                <a:cs typeface="Calibri"/>
                <a:sym typeface="Calibri"/>
              </a:rPr>
              <a:t>What if I still have to do a manual BILLING ADJUSTMENT?!</a:t>
            </a:r>
            <a:br>
              <a:rPr lang="en-US" sz="4200" b="1" dirty="0">
                <a:solidFill>
                  <a:srgbClr val="155996"/>
                </a:solidFill>
                <a:latin typeface="Calibri"/>
                <a:ea typeface="Calibri"/>
                <a:cs typeface="Calibri"/>
                <a:sym typeface="Calibri"/>
              </a:rPr>
            </a:br>
            <a:endParaRPr sz="4200" b="1" dirty="0">
              <a:solidFill>
                <a:srgbClr val="155996"/>
              </a:solidFill>
              <a:latin typeface="Calibri"/>
              <a:ea typeface="Calibri"/>
              <a:cs typeface="Calibri"/>
              <a:sym typeface="Calibri"/>
            </a:endParaRPr>
          </a:p>
        </p:txBody>
      </p:sp>
      <p:pic>
        <p:nvPicPr>
          <p:cNvPr id="4" name="Picture 3" descr="Doctor... doctor we did have an appointment??? - TaTa Wars">
            <a:extLst>
              <a:ext uri="{FF2B5EF4-FFF2-40B4-BE49-F238E27FC236}">
                <a16:creationId xmlns:a16="http://schemas.microsoft.com/office/drawing/2014/main" id="{1703E19C-1B60-41E5-9006-AF61827DE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163" y="3664923"/>
            <a:ext cx="2530793" cy="2860727"/>
          </a:xfrm>
          <a:prstGeom prst="rect">
            <a:avLst/>
          </a:prstGeom>
        </p:spPr>
      </p:pic>
    </p:spTree>
    <p:custDataLst>
      <p:tags r:id="rId1"/>
    </p:custDataLst>
    <p:extLst>
      <p:ext uri="{BB962C8B-B14F-4D97-AF65-F5344CB8AC3E}">
        <p14:creationId xmlns:p14="http://schemas.microsoft.com/office/powerpoint/2010/main" val="154073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5943362"/>
            <a:ext cx="11487150" cy="400110"/>
          </a:xfrm>
          <a:prstGeom prst="rect">
            <a:avLst/>
          </a:prstGeom>
          <a:noFill/>
        </p:spPr>
        <p:txBody>
          <a:bodyPr wrap="square" rtlCol="0">
            <a:spAutoFit/>
          </a:bodyPr>
          <a:lstStyle/>
          <a:p>
            <a:pPr algn="ctr"/>
            <a:r>
              <a:rPr lang="en-US" sz="2000" b="1" dirty="0">
                <a:solidFill>
                  <a:srgbClr val="34229E"/>
                </a:solidFill>
                <a:latin typeface="Calibri"/>
              </a:rPr>
              <a:t>Use as an attachment to go with the payment when you are only sending in a check for Supplemental Life.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46286"/>
            <a:ext cx="7759065" cy="6002089"/>
          </a:xfrm>
          <a:prstGeom prst="rect">
            <a:avLst/>
          </a:prstGeom>
        </p:spPr>
      </p:pic>
    </p:spTree>
    <p:extLst>
      <p:ext uri="{BB962C8B-B14F-4D97-AF65-F5344CB8AC3E}">
        <p14:creationId xmlns:p14="http://schemas.microsoft.com/office/powerpoint/2010/main" val="236278681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177333" y="481867"/>
            <a:ext cx="9416000" cy="745200"/>
          </a:xfrm>
          <a:prstGeom prst="rect">
            <a:avLst/>
          </a:prstGeom>
          <a:noFill/>
          <a:ln>
            <a:noFill/>
          </a:ln>
        </p:spPr>
        <p:txBody>
          <a:bodyPr spcFirstLastPara="1" wrap="square" lIns="121900" tIns="121900" rIns="121900" bIns="121900" anchor="t" anchorCtr="0">
            <a:noAutofit/>
          </a:bodyPr>
          <a:lstStyle/>
          <a:p>
            <a:r>
              <a:rPr lang="en" sz="3800" b="1" dirty="0">
                <a:solidFill>
                  <a:srgbClr val="155996"/>
                </a:solidFill>
                <a:latin typeface="Calibri"/>
                <a:ea typeface="Calibri"/>
                <a:cs typeface="Calibri"/>
                <a:sym typeface="Calibri"/>
              </a:rPr>
              <a:t>ADJUSTMENT</a:t>
            </a:r>
            <a:r>
              <a:rPr lang="en" sz="3600" b="1" dirty="0">
                <a:solidFill>
                  <a:srgbClr val="155996"/>
                </a:solidFill>
                <a:latin typeface="Calibri"/>
                <a:ea typeface="Calibri"/>
                <a:cs typeface="Calibri"/>
                <a:sym typeface="Calibri"/>
              </a:rPr>
              <a:t> EXAMPLES</a:t>
            </a:r>
            <a:endParaRPr sz="3600" b="1" dirty="0">
              <a:solidFill>
                <a:srgbClr val="155996"/>
              </a:solidFill>
              <a:latin typeface="Calibri"/>
              <a:ea typeface="Calibri"/>
              <a:cs typeface="Calibri"/>
              <a:sym typeface="Calibri"/>
            </a:endParaRPr>
          </a:p>
        </p:txBody>
      </p:sp>
      <p:sp>
        <p:nvSpPr>
          <p:cNvPr id="92" name="Google Shape;92;p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11</a:t>
            </a:fld>
            <a:endParaRPr/>
          </a:p>
        </p:txBody>
      </p:sp>
      <p:pic>
        <p:nvPicPr>
          <p:cNvPr id="2" name="Picture 1">
            <a:extLst>
              <a:ext uri="{FF2B5EF4-FFF2-40B4-BE49-F238E27FC236}">
                <a16:creationId xmlns:a16="http://schemas.microsoft.com/office/drawing/2014/main" id="{D8DB1ABF-EC5B-470C-BF26-1D8D615B1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853" y="1274270"/>
            <a:ext cx="4054191" cy="4048095"/>
          </a:xfrm>
          <a:prstGeom prst="rect">
            <a:avLst/>
          </a:prstGeom>
        </p:spPr>
      </p:pic>
      <p:pic>
        <p:nvPicPr>
          <p:cNvPr id="8" name="Picture 7" descr="Living Neighbourhoods — About Living Neighbourhoods">
            <a:extLst>
              <a:ext uri="{FF2B5EF4-FFF2-40B4-BE49-F238E27FC236}">
                <a16:creationId xmlns:a16="http://schemas.microsoft.com/office/drawing/2014/main" id="{2D01FCEC-5E80-42C8-993C-C7604F01C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886" y="2241071"/>
            <a:ext cx="2831656" cy="2831656"/>
          </a:xfrm>
          <a:prstGeom prst="rect">
            <a:avLst/>
          </a:prstGeom>
        </p:spPr>
      </p:pic>
      <p:pic>
        <p:nvPicPr>
          <p:cNvPr id="9" name="Picture 8" descr="Living Neighbourhoods — Ideas Planner">
            <a:extLst>
              <a:ext uri="{FF2B5EF4-FFF2-40B4-BE49-F238E27FC236}">
                <a16:creationId xmlns:a16="http://schemas.microsoft.com/office/drawing/2014/main" id="{422FBF7F-281F-4EC0-AB60-00354B26F7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5220" y="3213983"/>
            <a:ext cx="3226940" cy="3226940"/>
          </a:xfrm>
          <a:prstGeom prst="rect">
            <a:avLst/>
          </a:prstGeom>
        </p:spPr>
      </p:pic>
      <p:pic>
        <p:nvPicPr>
          <p:cNvPr id="10" name="Picture 9" descr="Living Neighbourhoods — Getting Started">
            <a:extLst>
              <a:ext uri="{FF2B5EF4-FFF2-40B4-BE49-F238E27FC236}">
                <a16:creationId xmlns:a16="http://schemas.microsoft.com/office/drawing/2014/main" id="{B4D38AD4-03FF-4CA7-88EB-7ACF1D6B72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1825" y="657581"/>
            <a:ext cx="2761659" cy="27616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32" y="21221"/>
            <a:ext cx="9827287" cy="6836779"/>
          </a:xfrm>
          <a:prstGeom prst="rect">
            <a:avLst/>
          </a:prstGeom>
        </p:spPr>
      </p:pic>
    </p:spTree>
    <p:extLst>
      <p:ext uri="{BB962C8B-B14F-4D97-AF65-F5344CB8AC3E}">
        <p14:creationId xmlns:p14="http://schemas.microsoft.com/office/powerpoint/2010/main" val="130833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528" y="108528"/>
            <a:ext cx="9296577" cy="6629400"/>
          </a:xfrm>
          <a:prstGeom prst="rect">
            <a:avLst/>
          </a:prstGeom>
        </p:spPr>
      </p:pic>
    </p:spTree>
    <p:extLst>
      <p:ext uri="{BB962C8B-B14F-4D97-AF65-F5344CB8AC3E}">
        <p14:creationId xmlns:p14="http://schemas.microsoft.com/office/powerpoint/2010/main" val="405656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531" y="304801"/>
            <a:ext cx="8870939" cy="6248399"/>
          </a:xfrm>
          <a:prstGeom prst="rect">
            <a:avLst/>
          </a:prstGeom>
        </p:spPr>
      </p:pic>
    </p:spTree>
    <p:extLst>
      <p:ext uri="{BB962C8B-B14F-4D97-AF65-F5344CB8AC3E}">
        <p14:creationId xmlns:p14="http://schemas.microsoft.com/office/powerpoint/2010/main" val="213523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38" y="1381125"/>
            <a:ext cx="8620125" cy="4095750"/>
          </a:xfrm>
          <a:prstGeom prst="rect">
            <a:avLst/>
          </a:prstGeom>
        </p:spPr>
      </p:pic>
    </p:spTree>
    <p:extLst>
      <p:ext uri="{BB962C8B-B14F-4D97-AF65-F5344CB8AC3E}">
        <p14:creationId xmlns:p14="http://schemas.microsoft.com/office/powerpoint/2010/main" val="152494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196" y="82167"/>
            <a:ext cx="9151268" cy="6775833"/>
          </a:xfrm>
          <a:prstGeom prst="rect">
            <a:avLst/>
          </a:prstGeom>
        </p:spPr>
      </p:pic>
    </p:spTree>
    <p:extLst>
      <p:ext uri="{BB962C8B-B14F-4D97-AF65-F5344CB8AC3E}">
        <p14:creationId xmlns:p14="http://schemas.microsoft.com/office/powerpoint/2010/main" val="376646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217713"/>
            <a:ext cx="9363035" cy="6552541"/>
          </a:xfrm>
          <a:prstGeom prst="rect">
            <a:avLst/>
          </a:prstGeom>
        </p:spPr>
      </p:pic>
    </p:spTree>
    <p:extLst>
      <p:ext uri="{BB962C8B-B14F-4D97-AF65-F5344CB8AC3E}">
        <p14:creationId xmlns:p14="http://schemas.microsoft.com/office/powerpoint/2010/main" val="3707354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4743" y="6209211"/>
            <a:ext cx="2229394" cy="473835"/>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263" y="73321"/>
            <a:ext cx="6185943" cy="6784680"/>
          </a:xfrm>
          <a:prstGeom prst="rect">
            <a:avLst/>
          </a:prstGeom>
        </p:spPr>
      </p:pic>
    </p:spTree>
    <p:extLst>
      <p:ext uri="{BB962C8B-B14F-4D97-AF65-F5344CB8AC3E}">
        <p14:creationId xmlns:p14="http://schemas.microsoft.com/office/powerpoint/2010/main" val="111973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890" y="65944"/>
            <a:ext cx="9423572" cy="6792056"/>
          </a:xfrm>
          <a:prstGeom prst="rect">
            <a:avLst/>
          </a:prstGeom>
        </p:spPr>
      </p:pic>
    </p:spTree>
    <p:extLst>
      <p:ext uri="{BB962C8B-B14F-4D97-AF65-F5344CB8AC3E}">
        <p14:creationId xmlns:p14="http://schemas.microsoft.com/office/powerpoint/2010/main" val="85387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177333" y="481867"/>
            <a:ext cx="9416000" cy="745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800" kern="0" dirty="0">
                <a:solidFill>
                  <a:srgbClr val="FF0000"/>
                </a:solidFill>
                <a:latin typeface="Calibri"/>
                <a:ea typeface="Calibri"/>
                <a:cs typeface="Calibri"/>
                <a:sym typeface="Calibri"/>
              </a:rPr>
              <a:t>Warning!</a:t>
            </a:r>
            <a:r>
              <a:rPr lang="en-US" sz="3800" kern="0" dirty="0">
                <a:solidFill>
                  <a:srgbClr val="155996"/>
                </a:solidFill>
                <a:latin typeface="Calibri"/>
                <a:ea typeface="Calibri"/>
                <a:cs typeface="Calibri"/>
                <a:sym typeface="Calibri"/>
              </a:rPr>
              <a:t> Possible Billing Adjustments</a:t>
            </a:r>
            <a:endParaRPr sz="3800" kern="0" dirty="0">
              <a:solidFill>
                <a:srgbClr val="155996"/>
              </a:solidFill>
              <a:latin typeface="Calibri"/>
              <a:ea typeface="Calibri"/>
              <a:cs typeface="Calibri"/>
              <a:sym typeface="Calibri"/>
            </a:endParaRPr>
          </a:p>
        </p:txBody>
      </p:sp>
      <p:sp>
        <p:nvSpPr>
          <p:cNvPr id="91" name="Google Shape;91;p18"/>
          <p:cNvSpPr txBox="1"/>
          <p:nvPr/>
        </p:nvSpPr>
        <p:spPr>
          <a:xfrm>
            <a:off x="2395800" y="1843667"/>
            <a:ext cx="9197600" cy="4521600"/>
          </a:xfrm>
          <a:prstGeom prst="rect">
            <a:avLst/>
          </a:prstGeom>
          <a:noFill/>
          <a:ln>
            <a:noFill/>
          </a:ln>
        </p:spPr>
        <p:txBody>
          <a:bodyPr spcFirstLastPara="1" wrap="square" lIns="121900" tIns="121900" rIns="121900" bIns="121900" anchor="t" anchorCtr="0">
            <a:noAutofit/>
          </a:bodyPr>
          <a:lstStyle/>
          <a:p>
            <a:pPr marL="135464" defTabSz="1219170">
              <a:buClr>
                <a:srgbClr val="000000"/>
              </a:buClr>
              <a:buSzPts val="2000"/>
            </a:pPr>
            <a:r>
              <a:rPr lang="en-US" sz="2400" kern="0" dirty="0">
                <a:solidFill>
                  <a:srgbClr val="000000"/>
                </a:solidFill>
                <a:latin typeface="Calibri"/>
                <a:ea typeface="Calibri"/>
                <a:cs typeface="Calibri"/>
                <a:sym typeface="Calibri"/>
              </a:rPr>
              <a:t>The Workday Arrears system takes care of most billing adjustments.</a:t>
            </a:r>
          </a:p>
          <a:p>
            <a:pPr marL="135464" defTabSz="1219170">
              <a:buClr>
                <a:srgbClr val="000000"/>
              </a:buClr>
              <a:buSzPts val="2000"/>
            </a:pPr>
            <a:endParaRPr lang="en-US" sz="2400" kern="0" dirty="0">
              <a:solidFill>
                <a:srgbClr val="000000"/>
              </a:solidFill>
              <a:latin typeface="Calibri"/>
              <a:ea typeface="Calibri"/>
              <a:cs typeface="Calibri"/>
              <a:sym typeface="Calibri"/>
            </a:endParaRPr>
          </a:p>
          <a:p>
            <a:pPr marL="135464" defTabSz="1219170">
              <a:buClr>
                <a:srgbClr val="000000"/>
              </a:buClr>
              <a:buSzPts val="2000"/>
            </a:pPr>
            <a:r>
              <a:rPr lang="en-US" sz="2400" kern="0" dirty="0">
                <a:solidFill>
                  <a:srgbClr val="000000"/>
                </a:solidFill>
                <a:latin typeface="Calibri"/>
                <a:ea typeface="Calibri"/>
                <a:cs typeface="Calibri"/>
                <a:sym typeface="Calibri"/>
              </a:rPr>
              <a:t>There could be situations that still cause a manual correction.</a:t>
            </a:r>
          </a:p>
          <a:p>
            <a:pPr marL="135464" defTabSz="1219170">
              <a:buClr>
                <a:srgbClr val="000000"/>
              </a:buClr>
              <a:buSzPts val="2000"/>
            </a:pPr>
            <a:endParaRPr lang="en-US" sz="2400" kern="0" dirty="0">
              <a:solidFill>
                <a:srgbClr val="000000"/>
              </a:solidFill>
              <a:latin typeface="Calibri"/>
              <a:ea typeface="Calibri"/>
              <a:cs typeface="Calibri"/>
              <a:sym typeface="Calibri"/>
            </a:endParaRPr>
          </a:p>
          <a:p>
            <a:pPr marL="478364" indent="-342900" defTabSz="1219170">
              <a:buClr>
                <a:srgbClr val="000000"/>
              </a:buClr>
              <a:buSzPts val="2000"/>
              <a:buFont typeface="Arial" panose="020B0604020202020204" pitchFamily="34" charset="0"/>
              <a:buChar char="•"/>
            </a:pPr>
            <a:r>
              <a:rPr lang="en-US" sz="2400" kern="0" dirty="0">
                <a:solidFill>
                  <a:srgbClr val="000000"/>
                </a:solidFill>
                <a:latin typeface="Calibri"/>
                <a:ea typeface="Calibri"/>
                <a:cs typeface="Calibri"/>
                <a:sym typeface="Calibri"/>
              </a:rPr>
              <a:t>An employee terminates after being on leave and the arrears system can’t recollect outstanding premiums owed.  </a:t>
            </a:r>
          </a:p>
          <a:p>
            <a:pPr marL="935564" lvl="1" indent="-342900" defTabSz="1219170">
              <a:buClr>
                <a:srgbClr val="000000"/>
              </a:buClr>
              <a:buSzPts val="2000"/>
              <a:buFont typeface="Arial" panose="020B0604020202020204" pitchFamily="34" charset="0"/>
              <a:buChar char="•"/>
            </a:pPr>
            <a:r>
              <a:rPr lang="en-US" sz="2400" kern="0" dirty="0">
                <a:solidFill>
                  <a:srgbClr val="000000"/>
                </a:solidFill>
                <a:latin typeface="Calibri"/>
                <a:ea typeface="Calibri"/>
                <a:cs typeface="Calibri"/>
                <a:sym typeface="Calibri"/>
              </a:rPr>
              <a:t>In that case you would follow the instructions for “Terminating Employee with Arrears” and fill out an Arrears Payoff form.</a:t>
            </a:r>
          </a:p>
          <a:p>
            <a:pPr marL="478364" indent="-342900" defTabSz="1219170">
              <a:buClr>
                <a:srgbClr val="000000"/>
              </a:buClr>
              <a:buSzPts val="2000"/>
              <a:buFont typeface="Arial" panose="020B0604020202020204" pitchFamily="34" charset="0"/>
              <a:buChar char="•"/>
            </a:pPr>
            <a:r>
              <a:rPr lang="en-US" sz="2400" kern="0" dirty="0">
                <a:solidFill>
                  <a:srgbClr val="000000"/>
                </a:solidFill>
                <a:latin typeface="Calibri"/>
                <a:ea typeface="Calibri"/>
                <a:cs typeface="Calibri"/>
                <a:sym typeface="Calibri"/>
              </a:rPr>
              <a:t>There could still be exception situations where you may still be asked to complete the old manual billing adjustment process. </a:t>
            </a:r>
          </a:p>
          <a:p>
            <a:pPr marL="135464" defTabSz="1219170">
              <a:buClr>
                <a:srgbClr val="000000"/>
              </a:buClr>
              <a:buSzPts val="2000"/>
            </a:pPr>
            <a:endParaRPr lang="en-US" sz="2400" kern="0" dirty="0">
              <a:solidFill>
                <a:srgbClr val="000000"/>
              </a:solidFill>
              <a:latin typeface="Calibri"/>
              <a:ea typeface="Calibri"/>
              <a:cs typeface="Calibri"/>
              <a:sym typeface="Calibri"/>
            </a:endParaRPr>
          </a:p>
          <a:p>
            <a:pPr marL="592664" lvl="1" defTabSz="1219170">
              <a:buClr>
                <a:srgbClr val="000000"/>
              </a:buClr>
              <a:buSzPts val="2000"/>
            </a:pPr>
            <a:endParaRPr sz="2400" kern="0" dirty="0">
              <a:solidFill>
                <a:srgbClr val="000000"/>
              </a:solidFill>
              <a:latin typeface="Calibri"/>
              <a:ea typeface="Calibri"/>
              <a:cs typeface="Calibri"/>
              <a:sym typeface="Calibri"/>
            </a:endParaRPr>
          </a:p>
        </p:txBody>
      </p:sp>
      <p:sp>
        <p:nvSpPr>
          <p:cNvPr id="92" name="Google Shape;92;p1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a:t>
            </a:fld>
            <a:endParaRPr kern="0">
              <a:solidFill>
                <a:srgbClr val="595959"/>
              </a:solidFill>
              <a:latin typeface="Arial"/>
              <a:cs typeface="Arial"/>
              <a:sym typeface="Aria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
            <a:ext cx="8914714" cy="6553200"/>
          </a:xfrm>
          <a:prstGeom prst="rect">
            <a:avLst/>
          </a:prstGeom>
        </p:spPr>
      </p:pic>
    </p:spTree>
    <p:extLst>
      <p:ext uri="{BB962C8B-B14F-4D97-AF65-F5344CB8AC3E}">
        <p14:creationId xmlns:p14="http://schemas.microsoft.com/office/powerpoint/2010/main" val="176112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813" y="338138"/>
            <a:ext cx="8334375" cy="6181725"/>
          </a:xfrm>
          <a:prstGeom prst="rect">
            <a:avLst/>
          </a:prstGeom>
        </p:spPr>
      </p:pic>
    </p:spTree>
    <p:extLst>
      <p:ext uri="{BB962C8B-B14F-4D97-AF65-F5344CB8AC3E}">
        <p14:creationId xmlns:p14="http://schemas.microsoft.com/office/powerpoint/2010/main" val="55760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371600"/>
            <a:ext cx="8282517" cy="3962400"/>
          </a:xfrm>
          <a:prstGeom prst="rect">
            <a:avLst/>
          </a:prstGeom>
        </p:spPr>
      </p:pic>
    </p:spTree>
    <p:extLst>
      <p:ext uri="{BB962C8B-B14F-4D97-AF65-F5344CB8AC3E}">
        <p14:creationId xmlns:p14="http://schemas.microsoft.com/office/powerpoint/2010/main" val="95737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915" y="128374"/>
            <a:ext cx="9091268" cy="6682409"/>
          </a:xfrm>
          <a:prstGeom prst="rect">
            <a:avLst/>
          </a:prstGeom>
        </p:spPr>
      </p:pic>
    </p:spTree>
    <p:extLst>
      <p:ext uri="{BB962C8B-B14F-4D97-AF65-F5344CB8AC3E}">
        <p14:creationId xmlns:p14="http://schemas.microsoft.com/office/powerpoint/2010/main" val="93556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76200"/>
            <a:ext cx="8972614" cy="6629400"/>
          </a:xfrm>
          <a:prstGeom prst="rect">
            <a:avLst/>
          </a:prstGeom>
        </p:spPr>
      </p:pic>
    </p:spTree>
    <p:extLst>
      <p:ext uri="{BB962C8B-B14F-4D97-AF65-F5344CB8AC3E}">
        <p14:creationId xmlns:p14="http://schemas.microsoft.com/office/powerpoint/2010/main" val="985401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9595"/>
            <a:ext cx="8763000" cy="61526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389" y="5165859"/>
            <a:ext cx="3682768" cy="1563189"/>
          </a:xfrm>
          <a:prstGeom prst="rect">
            <a:avLst/>
          </a:prstGeom>
        </p:spPr>
      </p:pic>
    </p:spTree>
    <p:extLst>
      <p:ext uri="{BB962C8B-B14F-4D97-AF65-F5344CB8AC3E}">
        <p14:creationId xmlns:p14="http://schemas.microsoft.com/office/powerpoint/2010/main" val="3875738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76200"/>
            <a:ext cx="8926800" cy="6705600"/>
          </a:xfrm>
          <a:prstGeom prst="rect">
            <a:avLst/>
          </a:prstGeom>
        </p:spPr>
      </p:pic>
    </p:spTree>
    <p:extLst>
      <p:ext uri="{BB962C8B-B14F-4D97-AF65-F5344CB8AC3E}">
        <p14:creationId xmlns:p14="http://schemas.microsoft.com/office/powerpoint/2010/main" val="4129540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59436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657600"/>
            <a:ext cx="3377968" cy="1458212"/>
          </a:xfrm>
          <a:prstGeom prst="rect">
            <a:avLst/>
          </a:prstGeom>
        </p:spPr>
      </p:pic>
    </p:spTree>
    <p:extLst>
      <p:ext uri="{BB962C8B-B14F-4D97-AF65-F5344CB8AC3E}">
        <p14:creationId xmlns:p14="http://schemas.microsoft.com/office/powerpoint/2010/main" val="100112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80" y="76200"/>
            <a:ext cx="8763000" cy="62288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666" y="5181600"/>
            <a:ext cx="3682768" cy="1524000"/>
          </a:xfrm>
          <a:prstGeom prst="rect">
            <a:avLst/>
          </a:prstGeom>
        </p:spPr>
      </p:pic>
      <p:sp>
        <p:nvSpPr>
          <p:cNvPr id="4" name="Rectangle 3"/>
          <p:cNvSpPr/>
          <p:nvPr/>
        </p:nvSpPr>
        <p:spPr>
          <a:xfrm>
            <a:off x="9320838" y="152400"/>
            <a:ext cx="1347162" cy="400110"/>
          </a:xfrm>
          <a:prstGeom prst="rect">
            <a:avLst/>
          </a:prstGeom>
        </p:spPr>
        <p:txBody>
          <a:bodyPr wrap="square">
            <a:spAutoFit/>
          </a:bodyPr>
          <a:lstStyle/>
          <a:p>
            <a:r>
              <a:rPr lang="en-US" sz="2000" b="1" dirty="0">
                <a:solidFill>
                  <a:srgbClr val="FF0000"/>
                </a:solidFill>
                <a:latin typeface="Calibri"/>
              </a:rPr>
              <a:t>COPY</a:t>
            </a:r>
          </a:p>
        </p:txBody>
      </p:sp>
    </p:spTree>
    <p:extLst>
      <p:ext uri="{BB962C8B-B14F-4D97-AF65-F5344CB8AC3E}">
        <p14:creationId xmlns:p14="http://schemas.microsoft.com/office/powerpoint/2010/main" val="380852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84" y="62122"/>
            <a:ext cx="8941541" cy="6795877"/>
          </a:xfrm>
          <a:prstGeom prst="rect">
            <a:avLst/>
          </a:prstGeom>
        </p:spPr>
      </p:pic>
    </p:spTree>
    <p:extLst>
      <p:ext uri="{BB962C8B-B14F-4D97-AF65-F5344CB8AC3E}">
        <p14:creationId xmlns:p14="http://schemas.microsoft.com/office/powerpoint/2010/main" val="322163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177333" y="481867"/>
            <a:ext cx="9416000" cy="795948"/>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800" kern="0" dirty="0">
                <a:solidFill>
                  <a:srgbClr val="155996"/>
                </a:solidFill>
                <a:latin typeface="Calibri"/>
                <a:ea typeface="Calibri"/>
                <a:cs typeface="Calibri"/>
                <a:sym typeface="Calibri"/>
              </a:rPr>
              <a:t>Adjustment Form</a:t>
            </a:r>
            <a:r>
              <a:rPr lang="en-US" sz="3800" kern="0" dirty="0">
                <a:solidFill>
                  <a:srgbClr val="155996"/>
                </a:solidFill>
                <a:latin typeface="Calibri"/>
                <a:ea typeface="Calibri"/>
                <a:cs typeface="Calibri"/>
                <a:sym typeface="Calibri"/>
              </a:rPr>
              <a:t>s</a:t>
            </a:r>
            <a:r>
              <a:rPr lang="en" sz="3800" kern="0" dirty="0">
                <a:solidFill>
                  <a:srgbClr val="155996"/>
                </a:solidFill>
                <a:latin typeface="Calibri"/>
                <a:ea typeface="Calibri"/>
                <a:cs typeface="Calibri"/>
                <a:sym typeface="Calibri"/>
              </a:rPr>
              <a:t> </a:t>
            </a:r>
            <a:endParaRPr sz="3800" kern="0" dirty="0">
              <a:solidFill>
                <a:srgbClr val="155996"/>
              </a:solidFill>
              <a:latin typeface="Calibri"/>
              <a:ea typeface="Calibri"/>
              <a:cs typeface="Calibri"/>
              <a:sym typeface="Calibri"/>
            </a:endParaRPr>
          </a:p>
        </p:txBody>
      </p:sp>
      <p:sp>
        <p:nvSpPr>
          <p:cNvPr id="91" name="Google Shape;91;p18"/>
          <p:cNvSpPr txBox="1"/>
          <p:nvPr/>
        </p:nvSpPr>
        <p:spPr>
          <a:xfrm>
            <a:off x="2395733" y="2379333"/>
            <a:ext cx="9197600" cy="3760458"/>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en-US" sz="2000" dirty="0">
                <a:cs typeface="Calibri" panose="020F0502020204030204" pitchFamily="34" charset="0"/>
              </a:rPr>
              <a:t>Billing Adjustment Forms</a:t>
            </a:r>
          </a:p>
          <a:p>
            <a:pPr marL="342900" indent="-342900">
              <a:buFont typeface="Arial" panose="020B0604020202020204" pitchFamily="34" charset="0"/>
              <a:buChar char="•"/>
            </a:pPr>
            <a:endParaRPr lang="en-US" sz="2000" dirty="0">
              <a:cs typeface="Calibri" panose="020F0502020204030204" pitchFamily="34" charset="0"/>
            </a:endParaRPr>
          </a:p>
          <a:p>
            <a:pPr marL="342900" indent="-342900">
              <a:buFont typeface="Arial" panose="020B0604020202020204" pitchFamily="34" charset="0"/>
              <a:buChar char="•"/>
            </a:pPr>
            <a:r>
              <a:rPr lang="en-US" sz="2000" dirty="0">
                <a:cs typeface="Calibri" panose="020F0502020204030204" pitchFamily="34" charset="0"/>
              </a:rPr>
              <a:t>Arrears Forms</a:t>
            </a:r>
          </a:p>
          <a:p>
            <a:endParaRPr lang="en-US" sz="2000" dirty="0">
              <a:cs typeface="Calibri" panose="020F0502020204030204" pitchFamily="34" charset="0"/>
            </a:endParaRPr>
          </a:p>
          <a:p>
            <a:pPr marL="342900" indent="-342900">
              <a:buFont typeface="Arial" panose="020B0604020202020204" pitchFamily="34" charset="0"/>
              <a:buChar char="•"/>
            </a:pPr>
            <a:r>
              <a:rPr lang="en-US" sz="2000" dirty="0">
                <a:cs typeface="Calibri" panose="020F0502020204030204" pitchFamily="34" charset="0"/>
              </a:rPr>
              <a:t>Health and Dental Forms</a:t>
            </a:r>
            <a:br>
              <a:rPr lang="en-US" sz="2000" dirty="0">
                <a:cs typeface="Calibri" panose="020F0502020204030204" pitchFamily="34" charset="0"/>
              </a:rPr>
            </a:br>
            <a:r>
              <a:rPr lang="en-US" sz="2000" dirty="0">
                <a:cs typeface="Calibri" panose="020F0502020204030204" pitchFamily="34" charset="0"/>
              </a:rPr>
              <a:t> </a:t>
            </a:r>
          </a:p>
          <a:p>
            <a:pPr marL="342900" indent="-342900">
              <a:buFont typeface="Arial" panose="020B0604020202020204" pitchFamily="34" charset="0"/>
              <a:buChar char="•"/>
            </a:pPr>
            <a:r>
              <a:rPr lang="en-US" sz="2000" dirty="0">
                <a:cs typeface="Calibri" panose="020F0502020204030204" pitchFamily="34" charset="0"/>
              </a:rPr>
              <a:t>Life and LTD Forms</a:t>
            </a:r>
            <a:br>
              <a:rPr lang="en-US" sz="2000" dirty="0">
                <a:cs typeface="Calibri" panose="020F0502020204030204" pitchFamily="34" charset="0"/>
              </a:rPr>
            </a:br>
            <a:endParaRPr lang="en-US" sz="2000" dirty="0">
              <a:cs typeface="Calibri" panose="020F0502020204030204" pitchFamily="34" charset="0"/>
            </a:endParaRPr>
          </a:p>
          <a:p>
            <a:pPr marL="342900" indent="-342900">
              <a:buFont typeface="Arial" panose="020B0604020202020204" pitchFamily="34" charset="0"/>
              <a:buChar char="•"/>
            </a:pPr>
            <a:r>
              <a:rPr lang="en-US" sz="2000" dirty="0">
                <a:cs typeface="Calibri" panose="020F0502020204030204" pitchFamily="34" charset="0"/>
              </a:rPr>
              <a:t>Training Materials </a:t>
            </a:r>
            <a:br>
              <a:rPr lang="en-US" sz="2000" dirty="0">
                <a:cs typeface="Calibri" panose="020F0502020204030204" pitchFamily="34" charset="0"/>
              </a:rPr>
            </a:br>
            <a:endParaRPr lang="en-US" sz="2000" u="sng" dirty="0">
              <a:cs typeface="Calibri" panose="020F0502020204030204" pitchFamily="34" charset="0"/>
            </a:endParaRPr>
          </a:p>
          <a:p>
            <a:pPr marL="342900" indent="-342900">
              <a:buFont typeface="Arial" panose="020B0604020202020204" pitchFamily="34" charset="0"/>
              <a:buChar char="•"/>
            </a:pPr>
            <a:r>
              <a:rPr lang="en-US" sz="2000" dirty="0">
                <a:cs typeface="Calibri" panose="020F0502020204030204" pitchFamily="34" charset="0"/>
              </a:rPr>
              <a:t>HRA Helps and Example Letters </a:t>
            </a:r>
          </a:p>
          <a:p>
            <a:pPr marL="342900" indent="-342900">
              <a:buFont typeface="Arial" panose="020B0604020202020204" pitchFamily="34" charset="0"/>
              <a:buChar char="•"/>
            </a:pPr>
            <a:endParaRPr lang="en-US" sz="2000" dirty="0">
              <a:cs typeface="Calibri" panose="020F0502020204030204" pitchFamily="34" charset="0"/>
            </a:endParaRPr>
          </a:p>
          <a:p>
            <a:endParaRPr lang="en-US" sz="2000" dirty="0">
              <a:cs typeface="Calibri" panose="020F0502020204030204" pitchFamily="34" charset="0"/>
            </a:endParaRPr>
          </a:p>
          <a:p>
            <a:r>
              <a:rPr lang="en-US" sz="1100" dirty="0"/>
              <a:t>	</a:t>
            </a:r>
            <a:endParaRPr sz="1100" kern="0" dirty="0">
              <a:ea typeface="Calibri"/>
              <a:cs typeface="Calibri"/>
              <a:sym typeface="Calibri"/>
            </a:endParaRPr>
          </a:p>
        </p:txBody>
      </p:sp>
      <p:sp>
        <p:nvSpPr>
          <p:cNvPr id="92" name="Google Shape;92;p1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3</a:t>
            </a:fld>
            <a:endParaRPr kern="0">
              <a:solidFill>
                <a:srgbClr val="595959"/>
              </a:solidFill>
              <a:latin typeface="Arial"/>
              <a:cs typeface="Arial"/>
              <a:sym typeface="Arial"/>
            </a:endParaRPr>
          </a:p>
        </p:txBody>
      </p:sp>
      <p:sp>
        <p:nvSpPr>
          <p:cNvPr id="2" name="Rectangle 1">
            <a:extLst>
              <a:ext uri="{FF2B5EF4-FFF2-40B4-BE49-F238E27FC236}">
                <a16:creationId xmlns:a16="http://schemas.microsoft.com/office/drawing/2014/main" id="{EA2FBD92-F693-43D4-A238-1EAFF6E6BE52}"/>
              </a:ext>
            </a:extLst>
          </p:cNvPr>
          <p:cNvSpPr/>
          <p:nvPr/>
        </p:nvSpPr>
        <p:spPr>
          <a:xfrm>
            <a:off x="1899139" y="1491381"/>
            <a:ext cx="10000118" cy="400110"/>
          </a:xfrm>
          <a:prstGeom prst="rect">
            <a:avLst/>
          </a:prstGeom>
        </p:spPr>
        <p:txBody>
          <a:bodyPr wrap="square">
            <a:spAutoFit/>
          </a:bodyPr>
          <a:lstStyle/>
          <a:p>
            <a:r>
              <a:rPr lang="en-US" sz="2000" dirty="0"/>
              <a:t>All forms are located: https://das.iowa.gov/human-resources/hr-info-hrapa#InsBillings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228600"/>
            <a:ext cx="8883063" cy="6553200"/>
          </a:xfrm>
          <a:prstGeom prst="rect">
            <a:avLst/>
          </a:prstGeom>
        </p:spPr>
      </p:pic>
    </p:spTree>
    <p:extLst>
      <p:ext uri="{BB962C8B-B14F-4D97-AF65-F5344CB8AC3E}">
        <p14:creationId xmlns:p14="http://schemas.microsoft.com/office/powerpoint/2010/main" val="3858160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7158"/>
            <a:ext cx="8534400" cy="67103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5410200"/>
            <a:ext cx="2855452" cy="1295400"/>
          </a:xfrm>
          <a:prstGeom prst="rect">
            <a:avLst/>
          </a:prstGeom>
        </p:spPr>
      </p:pic>
    </p:spTree>
    <p:extLst>
      <p:ext uri="{BB962C8B-B14F-4D97-AF65-F5344CB8AC3E}">
        <p14:creationId xmlns:p14="http://schemas.microsoft.com/office/powerpoint/2010/main" val="1460009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76201"/>
            <a:ext cx="8740092" cy="6531665"/>
          </a:xfrm>
          <a:prstGeom prst="rect">
            <a:avLst/>
          </a:prstGeom>
        </p:spPr>
      </p:pic>
    </p:spTree>
    <p:extLst>
      <p:ext uri="{BB962C8B-B14F-4D97-AF65-F5344CB8AC3E}">
        <p14:creationId xmlns:p14="http://schemas.microsoft.com/office/powerpoint/2010/main" val="2851284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25" y="1390650"/>
            <a:ext cx="8591550" cy="4076700"/>
          </a:xfrm>
          <a:prstGeom prst="rect">
            <a:avLst/>
          </a:prstGeom>
        </p:spPr>
      </p:pic>
    </p:spTree>
    <p:extLst>
      <p:ext uri="{BB962C8B-B14F-4D97-AF65-F5344CB8AC3E}">
        <p14:creationId xmlns:p14="http://schemas.microsoft.com/office/powerpoint/2010/main" val="636606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87" y="76200"/>
            <a:ext cx="9039159" cy="6705600"/>
          </a:xfrm>
          <a:prstGeom prst="rect">
            <a:avLst/>
          </a:prstGeom>
        </p:spPr>
      </p:pic>
    </p:spTree>
    <p:extLst>
      <p:ext uri="{BB962C8B-B14F-4D97-AF65-F5344CB8AC3E}">
        <p14:creationId xmlns:p14="http://schemas.microsoft.com/office/powerpoint/2010/main" val="3619681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6287"/>
            <a:ext cx="8610600" cy="67234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513593"/>
            <a:ext cx="2637140" cy="1196361"/>
          </a:xfrm>
          <a:prstGeom prst="rect">
            <a:avLst/>
          </a:prstGeom>
        </p:spPr>
      </p:pic>
      <p:sp>
        <p:nvSpPr>
          <p:cNvPr id="2" name="TextBox 1"/>
          <p:cNvSpPr txBox="1"/>
          <p:nvPr/>
        </p:nvSpPr>
        <p:spPr>
          <a:xfrm>
            <a:off x="9037940" y="82879"/>
            <a:ext cx="1447800" cy="461665"/>
          </a:xfrm>
          <a:prstGeom prst="rect">
            <a:avLst/>
          </a:prstGeom>
          <a:noFill/>
        </p:spPr>
        <p:txBody>
          <a:bodyPr wrap="square" rtlCol="0">
            <a:spAutoFit/>
          </a:bodyPr>
          <a:lstStyle/>
          <a:p>
            <a:r>
              <a:rPr lang="en-US" sz="2400" b="1" dirty="0">
                <a:solidFill>
                  <a:srgbClr val="FF0000"/>
                </a:solidFill>
                <a:latin typeface="Calibri"/>
              </a:rPr>
              <a:t>COPY</a:t>
            </a:r>
          </a:p>
        </p:txBody>
      </p:sp>
    </p:spTree>
    <p:extLst>
      <p:ext uri="{BB962C8B-B14F-4D97-AF65-F5344CB8AC3E}">
        <p14:creationId xmlns:p14="http://schemas.microsoft.com/office/powerpoint/2010/main" val="3947899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177333" y="481867"/>
            <a:ext cx="9416000" cy="745200"/>
          </a:xfrm>
          <a:prstGeom prst="rect">
            <a:avLst/>
          </a:prstGeom>
          <a:noFill/>
          <a:ln>
            <a:noFill/>
          </a:ln>
        </p:spPr>
        <p:txBody>
          <a:bodyPr spcFirstLastPara="1" wrap="square" lIns="121900" tIns="121900" rIns="121900" bIns="121900" anchor="t" anchorCtr="0">
            <a:noAutofit/>
          </a:bodyPr>
          <a:lstStyle/>
          <a:p>
            <a:r>
              <a:rPr lang="en-US" sz="3800" b="1" dirty="0">
                <a:solidFill>
                  <a:srgbClr val="155996"/>
                </a:solidFill>
                <a:latin typeface="Calibri"/>
                <a:ea typeface="Calibri"/>
                <a:cs typeface="Calibri"/>
                <a:sym typeface="Calibri"/>
              </a:rPr>
              <a:t>Submission Of Adjustments </a:t>
            </a:r>
            <a:endParaRPr sz="4800" b="1" dirty="0">
              <a:solidFill>
                <a:srgbClr val="155996"/>
              </a:solidFill>
              <a:latin typeface="Calibri"/>
              <a:ea typeface="Calibri"/>
              <a:cs typeface="Calibri"/>
              <a:sym typeface="Calibri"/>
            </a:endParaRPr>
          </a:p>
        </p:txBody>
      </p:sp>
      <p:sp>
        <p:nvSpPr>
          <p:cNvPr id="91" name="Google Shape;91;p18"/>
          <p:cNvSpPr txBox="1"/>
          <p:nvPr/>
        </p:nvSpPr>
        <p:spPr>
          <a:xfrm>
            <a:off x="2395800" y="1843667"/>
            <a:ext cx="9197600" cy="4521600"/>
          </a:xfrm>
          <a:prstGeom prst="rect">
            <a:avLst/>
          </a:prstGeom>
          <a:noFill/>
          <a:ln>
            <a:noFill/>
          </a:ln>
        </p:spPr>
        <p:txBody>
          <a:bodyPr spcFirstLastPara="1" wrap="square" lIns="121900" tIns="121900" rIns="121900" bIns="121900" anchor="t" anchorCtr="0">
            <a:noAutofit/>
          </a:bodyPr>
          <a:lstStyle/>
          <a:p>
            <a:pPr marL="609585" indent="-474121">
              <a:buSzPts val="2000"/>
              <a:buFont typeface="Calibri"/>
              <a:buChar char="●"/>
            </a:pPr>
            <a:r>
              <a:rPr lang="en-US" sz="2400" dirty="0">
                <a:latin typeface="Calibri"/>
                <a:ea typeface="Calibri"/>
                <a:cs typeface="Calibri"/>
                <a:sym typeface="Calibri"/>
              </a:rPr>
              <a:t>All checks and money orders should be written to the State of Iowa.</a:t>
            </a:r>
          </a:p>
          <a:p>
            <a:pPr marL="135464">
              <a:buSzPts val="2000"/>
            </a:pPr>
            <a:endParaRPr lang="en-US" sz="2400" dirty="0">
              <a:latin typeface="Calibri"/>
              <a:ea typeface="Calibri"/>
              <a:cs typeface="Calibri"/>
              <a:sym typeface="Calibri"/>
            </a:endParaRPr>
          </a:p>
          <a:p>
            <a:pPr marL="609585" indent="-474121">
              <a:buSzPts val="2000"/>
              <a:buFont typeface="Calibri"/>
              <a:buChar char="●"/>
            </a:pPr>
            <a:r>
              <a:rPr lang="en-US" sz="2400" dirty="0">
                <a:latin typeface="Calibri"/>
                <a:ea typeface="Calibri"/>
                <a:cs typeface="Calibri"/>
                <a:sym typeface="Calibri"/>
              </a:rPr>
              <a:t>Send originals and </a:t>
            </a:r>
            <a:r>
              <a:rPr lang="en-US" sz="2400" b="1" dirty="0">
                <a:latin typeface="Calibri"/>
                <a:ea typeface="Calibri"/>
                <a:cs typeface="Calibri"/>
                <a:sym typeface="Calibri"/>
              </a:rPr>
              <a:t>one set of copies</a:t>
            </a:r>
            <a:r>
              <a:rPr lang="en-US" sz="2400" dirty="0">
                <a:latin typeface="Calibri"/>
                <a:ea typeface="Calibri"/>
                <a:cs typeface="Calibri"/>
                <a:sym typeface="Calibri"/>
              </a:rPr>
              <a:t>.</a:t>
            </a:r>
          </a:p>
          <a:p>
            <a:pPr marL="135464">
              <a:buSzPts val="2000"/>
            </a:pPr>
            <a:endParaRPr lang="en-US" sz="2400" dirty="0">
              <a:latin typeface="Calibri"/>
              <a:ea typeface="Calibri"/>
              <a:cs typeface="Calibri"/>
              <a:sym typeface="Calibri"/>
            </a:endParaRPr>
          </a:p>
          <a:p>
            <a:pPr marL="609585" indent="-474121">
              <a:buSzPts val="2000"/>
              <a:buFont typeface="Calibri"/>
              <a:buChar char="●"/>
            </a:pPr>
            <a:r>
              <a:rPr lang="en-US" sz="2400" dirty="0">
                <a:latin typeface="Calibri"/>
                <a:ea typeface="Calibri"/>
                <a:cs typeface="Calibri"/>
                <a:sym typeface="Calibri"/>
              </a:rPr>
              <a:t>Submit forms, payments and set of copies to:</a:t>
            </a:r>
          </a:p>
          <a:p>
            <a:pPr marL="2421464" lvl="5" algn="ctr">
              <a:buSzPts val="2000"/>
            </a:pPr>
            <a:endParaRPr lang="en-US" sz="2400" dirty="0">
              <a:latin typeface="Calibri"/>
              <a:ea typeface="Calibri"/>
              <a:cs typeface="Calibri"/>
              <a:sym typeface="Calibri"/>
            </a:endParaRPr>
          </a:p>
          <a:p>
            <a:pPr marL="135464" algn="ctr">
              <a:buSzPts val="2000"/>
            </a:pPr>
            <a:r>
              <a:rPr lang="en-US" sz="2400" dirty="0">
                <a:solidFill>
                  <a:srgbClr val="FF0000"/>
                </a:solidFill>
                <a:latin typeface="Calibri"/>
                <a:ea typeface="Calibri"/>
                <a:cs typeface="Calibri"/>
                <a:sym typeface="Calibri"/>
              </a:rPr>
              <a:t>Insurance Billings</a:t>
            </a:r>
          </a:p>
          <a:p>
            <a:pPr marL="135464" algn="ctr">
              <a:buSzPts val="2000"/>
            </a:pPr>
            <a:r>
              <a:rPr lang="en-US" sz="2400" dirty="0">
                <a:solidFill>
                  <a:srgbClr val="FF0000"/>
                </a:solidFill>
                <a:latin typeface="Calibri"/>
                <a:ea typeface="Calibri"/>
                <a:cs typeface="Calibri"/>
                <a:sym typeface="Calibri"/>
              </a:rPr>
              <a:t>DAS SAE</a:t>
            </a:r>
          </a:p>
          <a:p>
            <a:pPr marL="135464" algn="ctr">
              <a:buSzPts val="2000"/>
            </a:pPr>
            <a:r>
              <a:rPr lang="en-US" sz="2400" dirty="0">
                <a:solidFill>
                  <a:srgbClr val="FF0000"/>
                </a:solidFill>
                <a:latin typeface="Calibri"/>
                <a:ea typeface="Calibri"/>
                <a:cs typeface="Calibri"/>
                <a:sym typeface="Calibri"/>
              </a:rPr>
              <a:t>3</a:t>
            </a:r>
            <a:r>
              <a:rPr lang="en-US" sz="2400" baseline="30000" dirty="0">
                <a:solidFill>
                  <a:srgbClr val="FF0000"/>
                </a:solidFill>
                <a:latin typeface="Calibri"/>
                <a:ea typeface="Calibri"/>
                <a:cs typeface="Calibri"/>
                <a:sym typeface="Calibri"/>
              </a:rPr>
              <a:t>rd</a:t>
            </a:r>
            <a:r>
              <a:rPr lang="en-US" sz="2400" dirty="0">
                <a:solidFill>
                  <a:srgbClr val="FF0000"/>
                </a:solidFill>
                <a:latin typeface="Calibri"/>
                <a:ea typeface="Calibri"/>
                <a:cs typeface="Calibri"/>
                <a:sym typeface="Calibri"/>
              </a:rPr>
              <a:t> Floor Hoover Building</a:t>
            </a:r>
            <a:endParaRPr sz="2400" dirty="0">
              <a:solidFill>
                <a:srgbClr val="FF0000"/>
              </a:solidFill>
              <a:latin typeface="Calibri"/>
              <a:ea typeface="Calibri"/>
              <a:cs typeface="Calibri"/>
              <a:sym typeface="Calibri"/>
            </a:endParaRPr>
          </a:p>
        </p:txBody>
      </p:sp>
      <p:sp>
        <p:nvSpPr>
          <p:cNvPr id="92" name="Google Shape;92;p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177333" y="481867"/>
            <a:ext cx="9416000" cy="745200"/>
          </a:xfrm>
          <a:prstGeom prst="rect">
            <a:avLst/>
          </a:prstGeom>
          <a:noFill/>
          <a:ln>
            <a:noFill/>
          </a:ln>
        </p:spPr>
        <p:txBody>
          <a:bodyPr spcFirstLastPara="1" wrap="square" lIns="121900" tIns="121900" rIns="121900" bIns="121900" anchor="t" anchorCtr="0">
            <a:noAutofit/>
          </a:bodyPr>
          <a:lstStyle/>
          <a:p>
            <a:r>
              <a:rPr lang="en-US" sz="3800" b="1" dirty="0">
                <a:solidFill>
                  <a:srgbClr val="155996"/>
                </a:solidFill>
                <a:latin typeface="Calibri"/>
                <a:ea typeface="Calibri"/>
                <a:cs typeface="Calibri"/>
                <a:sym typeface="Calibri"/>
              </a:rPr>
              <a:t>Need Help?  Have Questions?</a:t>
            </a:r>
            <a:endParaRPr sz="3800" b="1" dirty="0">
              <a:solidFill>
                <a:srgbClr val="155996"/>
              </a:solidFill>
              <a:latin typeface="Calibri"/>
              <a:ea typeface="Calibri"/>
              <a:cs typeface="Calibri"/>
              <a:sym typeface="Calibri"/>
            </a:endParaRPr>
          </a:p>
        </p:txBody>
      </p:sp>
      <p:sp>
        <p:nvSpPr>
          <p:cNvPr id="91" name="Google Shape;91;p18"/>
          <p:cNvSpPr txBox="1"/>
          <p:nvPr/>
        </p:nvSpPr>
        <p:spPr>
          <a:xfrm>
            <a:off x="2395733" y="1854533"/>
            <a:ext cx="9197600" cy="4521600"/>
          </a:xfrm>
          <a:prstGeom prst="rect">
            <a:avLst/>
          </a:prstGeom>
          <a:noFill/>
          <a:ln>
            <a:noFill/>
          </a:ln>
        </p:spPr>
        <p:txBody>
          <a:bodyPr spcFirstLastPara="1" wrap="square" lIns="121900" tIns="121900" rIns="121900" bIns="121900" anchor="t" anchorCtr="0">
            <a:noAutofit/>
          </a:bodyPr>
          <a:lstStyle/>
          <a:p>
            <a:pPr marL="609585" indent="-474121">
              <a:buSzPts val="2000"/>
              <a:buFont typeface="Calibri"/>
              <a:buChar char="●"/>
            </a:pPr>
            <a:r>
              <a:rPr lang="en-US" sz="2400" dirty="0">
                <a:latin typeface="Calibri"/>
                <a:ea typeface="Calibri"/>
                <a:cs typeface="Calibri"/>
                <a:sym typeface="Calibri"/>
              </a:rPr>
              <a:t>Remember, the training materials, worksheets and forms are on-line at:  </a:t>
            </a:r>
          </a:p>
          <a:p>
            <a:pPr marL="1066785" lvl="1" indent="-474121">
              <a:buSzPts val="2000"/>
              <a:buFont typeface="Calibri"/>
              <a:buChar char="●"/>
            </a:pPr>
            <a:r>
              <a:rPr lang="en-US" sz="2800" dirty="0">
                <a:solidFill>
                  <a:schemeClr val="accent1">
                    <a:lumMod val="50000"/>
                  </a:schemeClr>
                </a:solidFill>
                <a:ea typeface="Cambria" panose="02040503050406030204" pitchFamily="18" charset="0"/>
                <a:hlinkClick r:id="rId3">
                  <a:extLst>
                    <a:ext uri="{A12FA001-AC4F-418D-AE19-62706E023703}">
                      <ahyp:hlinkClr xmlns:ahyp="http://schemas.microsoft.com/office/drawing/2018/hyperlinkcolor" val="tx"/>
                    </a:ext>
                  </a:extLst>
                </a:hlinkClick>
              </a:rPr>
              <a:t>https://das.iowa.gov/human-resources/hr-info-hrapa#InsBillings</a:t>
            </a:r>
            <a:endParaRPr lang="en-US" sz="2800" dirty="0">
              <a:solidFill>
                <a:schemeClr val="accent1">
                  <a:lumMod val="50000"/>
                </a:schemeClr>
              </a:solidFill>
              <a:ea typeface="Cambria" panose="02040503050406030204" pitchFamily="18" charset="0"/>
            </a:endParaRPr>
          </a:p>
          <a:p>
            <a:pPr marL="1066785" lvl="1" indent="-474121">
              <a:buSzPts val="2000"/>
              <a:buFont typeface="Calibri"/>
              <a:buChar char="●"/>
            </a:pPr>
            <a:endParaRPr lang="en-US" sz="2800" dirty="0">
              <a:solidFill>
                <a:schemeClr val="accent1">
                  <a:lumMod val="50000"/>
                </a:schemeClr>
              </a:solidFill>
              <a:ea typeface="Cambria" panose="02040503050406030204" pitchFamily="18" charset="0"/>
            </a:endParaRPr>
          </a:p>
          <a:p>
            <a:pPr marL="1066785" lvl="1" indent="-474121">
              <a:buSzPts val="2000"/>
              <a:buFont typeface="Calibri"/>
              <a:buChar char="●"/>
            </a:pPr>
            <a:r>
              <a:rPr lang="en-US" sz="2800" dirty="0">
                <a:solidFill>
                  <a:schemeClr val="accent1">
                    <a:lumMod val="50000"/>
                  </a:schemeClr>
                </a:solidFill>
                <a:ea typeface="Cambria" panose="02040503050406030204" pitchFamily="18" charset="0"/>
              </a:rPr>
              <a:t>Email or Call Sandy Mezera at </a:t>
            </a:r>
            <a:r>
              <a:rPr lang="en-US" sz="2800" dirty="0">
                <a:solidFill>
                  <a:schemeClr val="accent1">
                    <a:lumMod val="50000"/>
                  </a:schemeClr>
                </a:solidFill>
                <a:ea typeface="Cambria" panose="02040503050406030204" pitchFamily="18" charset="0"/>
                <a:hlinkClick r:id="rId4">
                  <a:extLst>
                    <a:ext uri="{A12FA001-AC4F-418D-AE19-62706E023703}">
                      <ahyp:hlinkClr xmlns:ahyp="http://schemas.microsoft.com/office/drawing/2018/hyperlinkcolor" val="tx"/>
                    </a:ext>
                  </a:extLst>
                </a:hlinkClick>
              </a:rPr>
              <a:t>Sandy.Mezera@iowa.gov/</a:t>
            </a:r>
            <a:r>
              <a:rPr lang="en-US" sz="2800" dirty="0">
                <a:solidFill>
                  <a:schemeClr val="accent1">
                    <a:lumMod val="50000"/>
                  </a:schemeClr>
                </a:solidFill>
                <a:ea typeface="Cambria" panose="02040503050406030204" pitchFamily="18" charset="0"/>
              </a:rPr>
              <a:t> 515-281-8999</a:t>
            </a:r>
          </a:p>
          <a:p>
            <a:pPr marL="1066785" lvl="1" indent="-474121">
              <a:buSzPts val="2000"/>
              <a:buFont typeface="Calibri"/>
              <a:buChar char="●"/>
            </a:pPr>
            <a:endParaRPr sz="2667" dirty="0">
              <a:latin typeface="Calibri"/>
              <a:ea typeface="Calibri"/>
              <a:cs typeface="Calibri"/>
              <a:sym typeface="Calibri"/>
            </a:endParaRPr>
          </a:p>
        </p:txBody>
      </p:sp>
      <p:sp>
        <p:nvSpPr>
          <p:cNvPr id="92" name="Google Shape;92;p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37</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CF61-C9BC-4826-8291-A2E26C051C9C}"/>
              </a:ext>
            </a:extLst>
          </p:cNvPr>
          <p:cNvSpPr>
            <a:spLocks noGrp="1"/>
          </p:cNvSpPr>
          <p:nvPr>
            <p:ph type="title"/>
          </p:nvPr>
        </p:nvSpPr>
        <p:spPr/>
        <p:txBody>
          <a:bodyPr/>
          <a:lstStyle/>
          <a:p>
            <a:r>
              <a:rPr lang="en-US" dirty="0">
                <a:solidFill>
                  <a:srgbClr val="0070C0"/>
                </a:solidFill>
              </a:rPr>
              <a:t>Manual Process for Exceptions</a:t>
            </a:r>
          </a:p>
        </p:txBody>
      </p:sp>
      <p:sp>
        <p:nvSpPr>
          <p:cNvPr id="3" name="Slide Number Placeholder 2">
            <a:extLst>
              <a:ext uri="{FF2B5EF4-FFF2-40B4-BE49-F238E27FC236}">
                <a16:creationId xmlns:a16="http://schemas.microsoft.com/office/drawing/2014/main" id="{98A9B0EC-ABDB-472C-B594-0B559A2CA500}"/>
              </a:ext>
            </a:extLst>
          </p:cNvPr>
          <p:cNvSpPr>
            <a:spLocks noGrp="1"/>
          </p:cNvSpPr>
          <p:nvPr>
            <p:ph type="sldNum" idx="12"/>
          </p:nvPr>
        </p:nvSpPr>
        <p:spPr/>
        <p:txBody>
          <a:bodyPr/>
          <a:lstStyle/>
          <a:p>
            <a:fld id="{00000000-1234-1234-1234-123412341234}" type="slidenum">
              <a:rPr lang="en" smtClean="0"/>
              <a:pPr/>
              <a:t>4</a:t>
            </a:fld>
            <a:endParaRPr lang="en"/>
          </a:p>
        </p:txBody>
      </p:sp>
    </p:spTree>
    <p:custDataLst>
      <p:tags r:id="rId1"/>
    </p:custDataLst>
    <p:extLst>
      <p:ext uri="{BB962C8B-B14F-4D97-AF65-F5344CB8AC3E}">
        <p14:creationId xmlns:p14="http://schemas.microsoft.com/office/powerpoint/2010/main" val="417401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324600"/>
            <a:ext cx="7543800" cy="400110"/>
          </a:xfrm>
          <a:prstGeom prst="rect">
            <a:avLst/>
          </a:prstGeom>
          <a:noFill/>
        </p:spPr>
        <p:txBody>
          <a:bodyPr wrap="square" rtlCol="0">
            <a:spAutoFit/>
          </a:bodyPr>
          <a:lstStyle/>
          <a:p>
            <a:pPr algn="ctr"/>
            <a:r>
              <a:rPr lang="en-US" sz="2000" b="1" dirty="0">
                <a:solidFill>
                  <a:srgbClr val="34229E"/>
                </a:solidFill>
                <a:latin typeface="Calibri"/>
              </a:rPr>
              <a:t>Cover sheet for all adjustments paying in or refunding.</a:t>
            </a:r>
          </a:p>
        </p:txBody>
      </p:sp>
      <p:pic>
        <p:nvPicPr>
          <p:cNvPr id="3" name="Picture 2">
            <a:extLst>
              <a:ext uri="{FF2B5EF4-FFF2-40B4-BE49-F238E27FC236}">
                <a16:creationId xmlns:a16="http://schemas.microsoft.com/office/drawing/2014/main" id="{D8C87BC9-3081-4867-9487-4B45EE117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229" y="212710"/>
            <a:ext cx="8950386" cy="6111890"/>
          </a:xfrm>
          <a:prstGeom prst="rect">
            <a:avLst/>
          </a:prstGeom>
        </p:spPr>
      </p:pic>
    </p:spTree>
    <p:extLst>
      <p:ext uri="{BB962C8B-B14F-4D97-AF65-F5344CB8AC3E}">
        <p14:creationId xmlns:p14="http://schemas.microsoft.com/office/powerpoint/2010/main" val="412908612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6111240"/>
            <a:ext cx="8229600" cy="400110"/>
          </a:xfrm>
          <a:prstGeom prst="rect">
            <a:avLst/>
          </a:prstGeom>
          <a:noFill/>
        </p:spPr>
        <p:txBody>
          <a:bodyPr wrap="square" rtlCol="0">
            <a:spAutoFit/>
          </a:bodyPr>
          <a:lstStyle/>
          <a:p>
            <a:pPr algn="ctr"/>
            <a:r>
              <a:rPr lang="en-US" sz="2000" b="1" dirty="0">
                <a:solidFill>
                  <a:srgbClr val="34229E"/>
                </a:solidFill>
                <a:latin typeface="Calibri"/>
              </a:rPr>
              <a:t>Used to pay in dollars owed by the department for state shares.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533" y="240030"/>
            <a:ext cx="7003717" cy="5783580"/>
          </a:xfrm>
          <a:prstGeom prst="rect">
            <a:avLst/>
          </a:prstGeom>
        </p:spPr>
      </p:pic>
    </p:spTree>
    <p:extLst>
      <p:ext uri="{BB962C8B-B14F-4D97-AF65-F5344CB8AC3E}">
        <p14:creationId xmlns:p14="http://schemas.microsoft.com/office/powerpoint/2010/main" val="127560326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6386" y="1981201"/>
            <a:ext cx="2573604" cy="1015663"/>
          </a:xfrm>
          <a:prstGeom prst="rect">
            <a:avLst/>
          </a:prstGeom>
          <a:noFill/>
        </p:spPr>
        <p:txBody>
          <a:bodyPr wrap="square" rtlCol="0">
            <a:spAutoFit/>
          </a:bodyPr>
          <a:lstStyle/>
          <a:p>
            <a:r>
              <a:rPr lang="en-US" sz="2000" b="1" dirty="0">
                <a:solidFill>
                  <a:srgbClr val="34229E"/>
                </a:solidFill>
                <a:latin typeface="Calibri"/>
              </a:rPr>
              <a:t>Used to refund money back to the employee or department.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1" y="76200"/>
            <a:ext cx="5273775" cy="6781800"/>
          </a:xfrm>
          <a:prstGeom prst="rect">
            <a:avLst/>
          </a:prstGeom>
        </p:spPr>
      </p:pic>
    </p:spTree>
    <p:extLst>
      <p:ext uri="{BB962C8B-B14F-4D97-AF65-F5344CB8AC3E}">
        <p14:creationId xmlns:p14="http://schemas.microsoft.com/office/powerpoint/2010/main" val="256311029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248400"/>
            <a:ext cx="7924800" cy="400110"/>
          </a:xfrm>
          <a:prstGeom prst="rect">
            <a:avLst/>
          </a:prstGeom>
          <a:noFill/>
        </p:spPr>
        <p:txBody>
          <a:bodyPr wrap="square" rtlCol="0">
            <a:spAutoFit/>
          </a:bodyPr>
          <a:lstStyle/>
          <a:p>
            <a:pPr algn="ctr"/>
            <a:r>
              <a:rPr lang="en-US" sz="2000" b="1" dirty="0">
                <a:solidFill>
                  <a:srgbClr val="34229E"/>
                </a:solidFill>
                <a:latin typeface="Calibri"/>
              </a:rPr>
              <a:t>Used to transfer the common amount between two different carriers.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505" y="43181"/>
            <a:ext cx="7541895" cy="6205219"/>
          </a:xfrm>
          <a:prstGeom prst="rect">
            <a:avLst/>
          </a:prstGeom>
        </p:spPr>
      </p:pic>
    </p:spTree>
    <p:extLst>
      <p:ext uri="{BB962C8B-B14F-4D97-AF65-F5344CB8AC3E}">
        <p14:creationId xmlns:p14="http://schemas.microsoft.com/office/powerpoint/2010/main" val="52449486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930" y="6019800"/>
            <a:ext cx="10584180" cy="400110"/>
          </a:xfrm>
          <a:prstGeom prst="rect">
            <a:avLst/>
          </a:prstGeom>
          <a:noFill/>
        </p:spPr>
        <p:txBody>
          <a:bodyPr wrap="square" rtlCol="0">
            <a:spAutoFit/>
          </a:bodyPr>
          <a:lstStyle/>
          <a:p>
            <a:pPr algn="ctr"/>
            <a:r>
              <a:rPr lang="en-US" sz="2000" b="1" dirty="0">
                <a:solidFill>
                  <a:srgbClr val="34229E"/>
                </a:solidFill>
                <a:latin typeface="Calibri"/>
              </a:rPr>
              <a:t>Used to pay in dollars owed by the department for Life &amp; LTD for those not in a leave code.</a:t>
            </a:r>
          </a:p>
        </p:txBody>
      </p:sp>
      <p:graphicFrame>
        <p:nvGraphicFramePr>
          <p:cNvPr id="2" name="Object 1"/>
          <p:cNvGraphicFramePr>
            <a:graphicFrameLocks noChangeAspect="1"/>
          </p:cNvGraphicFramePr>
          <p:nvPr>
            <p:extLst/>
          </p:nvPr>
        </p:nvGraphicFramePr>
        <p:xfrm>
          <a:off x="2590800" y="262890"/>
          <a:ext cx="6901814" cy="8781632"/>
        </p:xfrm>
        <a:graphic>
          <a:graphicData uri="http://schemas.openxmlformats.org/presentationml/2006/ole">
            <mc:AlternateContent xmlns:mc="http://schemas.openxmlformats.org/markup-compatibility/2006">
              <mc:Choice xmlns:v="urn:schemas-microsoft-com:vml" Requires="v">
                <p:oleObj spid="_x0000_s4138" name="Document" r:id="rId4" imgW="7028924" imgH="8945599" progId="Word.Document.12">
                  <p:embed/>
                </p:oleObj>
              </mc:Choice>
              <mc:Fallback>
                <p:oleObj name="Document" r:id="rId4" imgW="7028924" imgH="8945599" progId="Word.Document.12">
                  <p:embed/>
                  <p:pic>
                    <p:nvPicPr>
                      <p:cNvPr id="2" name="Object 1"/>
                      <p:cNvPicPr/>
                      <p:nvPr/>
                    </p:nvPicPr>
                    <p:blipFill>
                      <a:blip r:embed="rId5"/>
                      <a:stretch>
                        <a:fillRect/>
                      </a:stretch>
                    </p:blipFill>
                    <p:spPr>
                      <a:xfrm>
                        <a:off x="2590800" y="262890"/>
                        <a:ext cx="6901814" cy="8781632"/>
                      </a:xfrm>
                      <a:prstGeom prst="rect">
                        <a:avLst/>
                      </a:prstGeom>
                    </p:spPr>
                  </p:pic>
                </p:oleObj>
              </mc:Fallback>
            </mc:AlternateContent>
          </a:graphicData>
        </a:graphic>
      </p:graphicFrame>
    </p:spTree>
    <p:extLst>
      <p:ext uri="{BB962C8B-B14F-4D97-AF65-F5344CB8AC3E}">
        <p14:creationId xmlns:p14="http://schemas.microsoft.com/office/powerpoint/2010/main" val="171261895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2997</TotalTime>
  <Words>3557</Words>
  <Application>Microsoft Office PowerPoint</Application>
  <PresentationFormat>Widescreen</PresentationFormat>
  <Paragraphs>234</Paragraphs>
  <Slides>37</Slides>
  <Notes>37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Calibri Light</vt:lpstr>
      <vt:lpstr>Cambria</vt:lpstr>
      <vt:lpstr>Office Theme</vt:lpstr>
      <vt:lpstr>Simple Light</vt:lpstr>
      <vt:lpstr>Document</vt:lpstr>
      <vt:lpstr>What if I still have to do a manual BILLING ADJUSTMENT?! </vt:lpstr>
      <vt:lpstr>PowerPoint Presentation</vt:lpstr>
      <vt:lpstr>PowerPoint Presentation</vt:lpstr>
      <vt:lpstr>Manual Process for Exceptions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BILLING ADJUSTMENTS?!  BUT I BALANCED!</dc:title>
  <dc:creator>Mezera, Sandy [DAS]</dc:creator>
  <cp:lastModifiedBy>Potter, Danielle [DAS]</cp:lastModifiedBy>
  <cp:revision>80</cp:revision>
  <cp:lastPrinted>2020-12-08T21:39:53Z</cp:lastPrinted>
  <dcterms:created xsi:type="dcterms:W3CDTF">2020-03-06T17:42:17Z</dcterms:created>
  <dcterms:modified xsi:type="dcterms:W3CDTF">2023-02-16T21:48:24Z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6149B914-CBC8-4EC4-9CB6-33075B95939A</vt:lpwstr>
  </property>
  <property fmtid="{D5CDD505-2E9C-101B-9397-08002B2CF9AE}" pid="3" name="ArticulatePath">
    <vt:lpwstr>Power Point Training Slides -Manual Billing Adjustment Process</vt:lpwstr>
  </property>
</Properties>
</file>