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61" r:id="rId4"/>
    <p:sldId id="269" r:id="rId5"/>
    <p:sldId id="265" r:id="rId6"/>
    <p:sldId id="266" r:id="rId7"/>
    <p:sldId id="270" r:id="rId8"/>
    <p:sldId id="271" r:id="rId9"/>
    <p:sldId id="272" r:id="rId10"/>
    <p:sldId id="267" r:id="rId11"/>
    <p:sldId id="268" r:id="rId12"/>
  </p:sldIdLst>
  <p:sldSz cx="9144000" cy="6858000" type="screen4x3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B3"/>
    <a:srgbClr val="00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393" autoAdjust="0"/>
  </p:normalViewPr>
  <p:slideViewPr>
    <p:cSldViewPr snapToGrid="0">
      <p:cViewPr varScale="1">
        <p:scale>
          <a:sx n="105" d="100"/>
          <a:sy n="105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-342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A74A48-7AFE-40CB-92A9-17165266FC3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D2DE18-CE15-468E-80D6-A8DA37B8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7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FA3464-4D45-4AB9-A91C-F36846F85F3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500613-AC22-48C1-A3CA-0EFF12D3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0613-AC22-48C1-A3CA-0EFF12D3AB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87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0613-AC22-48C1-A3CA-0EFF12D3AB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0613-AC22-48C1-A3CA-0EFF12D3AB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0613-AC22-48C1-A3CA-0EFF12D3AB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0613-AC22-48C1-A3CA-0EFF12D3AB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0613-AC22-48C1-A3CA-0EFF12D3AB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1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0613-AC22-48C1-A3CA-0EFF12D3AB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3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0613-AC22-48C1-A3CA-0EFF12D3AB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2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0613-AC22-48C1-A3CA-0EFF12D3AB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14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0613-AC22-48C1-A3CA-0EFF12D3AB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0613-AC22-48C1-A3CA-0EFF12D3AB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7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7278" t="4237" r="13284" b="4237"/>
          <a:stretch/>
        </p:blipFill>
        <p:spPr>
          <a:xfrm>
            <a:off x="4838699" y="2030729"/>
            <a:ext cx="4305301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50" y="2049824"/>
            <a:ext cx="4447904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6858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lang="en-US" sz="4800" b="1" kern="1200" cap="all" spc="-225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5978" y="4715693"/>
            <a:ext cx="4212770" cy="816429"/>
          </a:xfrm>
        </p:spPr>
        <p:txBody>
          <a:bodyPr>
            <a:normAutofit/>
          </a:bodyPr>
          <a:lstStyle>
            <a:lvl1pPr marL="0" indent="0" algn="r">
              <a:buNone/>
              <a:defRPr sz="1800" b="1" cap="all" spc="-80" baseline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927210" y="0"/>
            <a:ext cx="1216790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927211" y="4148751"/>
            <a:ext cx="1216789" cy="2709249"/>
          </a:xfrm>
          <a:prstGeom prst="rect">
            <a:avLst/>
          </a:prstGeom>
          <a:gradFill flip="none" rotWithShape="1">
            <a:gsLst>
              <a:gs pos="1770">
                <a:srgbClr val="002060"/>
              </a:gs>
              <a:gs pos="22000">
                <a:schemeClr val="bg1">
                  <a:lumMod val="5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719" y="4644506"/>
            <a:ext cx="782872" cy="86137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 userDrawn="1"/>
        </p:nvSpPr>
        <p:spPr>
          <a:xfrm>
            <a:off x="7926575" y="5745645"/>
            <a:ext cx="1217426" cy="5275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sz="4500" b="1" kern="1200" cap="all" spc="-22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ZA" sz="900" spc="0" dirty="0" smtClean="0">
                <a:solidFill>
                  <a:srgbClr val="002060"/>
                </a:solidFill>
              </a:rPr>
              <a:t>State of Iowa Employee</a:t>
            </a:r>
            <a:r>
              <a:rPr lang="en-ZA" sz="900" spc="0" baseline="0" dirty="0" smtClean="0">
                <a:solidFill>
                  <a:srgbClr val="002060"/>
                </a:solidFill>
              </a:rPr>
              <a:t> benefit</a:t>
            </a:r>
            <a:r>
              <a:rPr lang="en-ZA" sz="900" spc="0" dirty="0" smtClean="0">
                <a:solidFill>
                  <a:srgbClr val="002060"/>
                </a:solidFill>
              </a:rPr>
              <a:t/>
            </a:r>
            <a:br>
              <a:rPr lang="en-ZA" sz="900" spc="0" dirty="0" smtClean="0">
                <a:solidFill>
                  <a:srgbClr val="002060"/>
                </a:solidFill>
              </a:rPr>
            </a:br>
            <a:r>
              <a:rPr lang="en-ZA" sz="900" spc="0" dirty="0" smtClean="0">
                <a:solidFill>
                  <a:srgbClr val="002060"/>
                </a:solidFill>
              </a:rPr>
              <a:t>Highlight</a:t>
            </a:r>
          </a:p>
          <a:p>
            <a:pPr algn="ctr">
              <a:lnSpc>
                <a:spcPct val="100000"/>
              </a:lnSpc>
            </a:pPr>
            <a:r>
              <a:rPr lang="en-ZA" sz="900" spc="0" dirty="0" smtClean="0">
                <a:solidFill>
                  <a:srgbClr val="002060"/>
                </a:solidFill>
              </a:rPr>
              <a:t>Series</a:t>
            </a:r>
            <a:endParaRPr lang="en-ZA" sz="900" spc="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95" y="6264701"/>
            <a:ext cx="1102413" cy="4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" y="987725"/>
            <a:ext cx="6392175" cy="150842"/>
          </a:xfrm>
          <a:prstGeom prst="rect">
            <a:avLst/>
          </a:prstGeom>
          <a:gradFill flip="none" rotWithShape="1">
            <a:gsLst>
              <a:gs pos="39000">
                <a:schemeClr val="bg1">
                  <a:lumMod val="50000"/>
                </a:schemeClr>
              </a:gs>
              <a:gs pos="66000">
                <a:schemeClr val="bg1">
                  <a:shade val="67500"/>
                  <a:satMod val="115000"/>
                </a:schemeClr>
              </a:gs>
              <a:gs pos="88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7066" y="2024318"/>
            <a:ext cx="4322439" cy="2438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EA60-7B96-41D1-999F-AADE5FA65C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Iowa Employee Benefit Highlight Series – Flexible Spending Accounts (FSA)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40850" y="6440586"/>
            <a:ext cx="1095647" cy="281487"/>
          </a:xfrm>
        </p:spPr>
        <p:txBody>
          <a:bodyPr/>
          <a:lstStyle/>
          <a:p>
            <a:r>
              <a:rPr lang="en-US" smtClean="0"/>
              <a:t>6/28/2018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41416"/>
            <a:ext cx="8151813" cy="4571999"/>
          </a:xfrm>
        </p:spPr>
        <p:txBody>
          <a:bodyPr/>
          <a:lstStyle>
            <a:lvl1pPr>
              <a:defRPr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1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EA60-7B96-41D1-999F-AADE5FA65C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Iowa Employee Benefit Highlight Series – Flexible Spending Accounts (FSA)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6/28/2018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7278" t="4237" r="13284" b="4237"/>
          <a:stretch/>
        </p:blipFill>
        <p:spPr>
          <a:xfrm>
            <a:off x="4838699" y="2030729"/>
            <a:ext cx="4305301" cy="24384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42307"/>
            <a:ext cx="4368436" cy="2298700"/>
          </a:xfrm>
        </p:spPr>
        <p:txBody>
          <a:bodyPr anchor="ctr"/>
          <a:lstStyle>
            <a:lvl1pPr marL="287338" indent="-287338"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  <a:defRPr sz="40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4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" y="987725"/>
            <a:ext cx="6392175" cy="150842"/>
          </a:xfrm>
          <a:prstGeom prst="rect">
            <a:avLst/>
          </a:prstGeom>
          <a:gradFill flip="none" rotWithShape="1">
            <a:gsLst>
              <a:gs pos="39000">
                <a:schemeClr val="bg1">
                  <a:lumMod val="50000"/>
                </a:schemeClr>
              </a:gs>
              <a:gs pos="66000">
                <a:schemeClr val="bg1">
                  <a:shade val="67500"/>
                  <a:satMod val="115000"/>
                </a:schemeClr>
              </a:gs>
              <a:gs pos="88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7066" y="2024318"/>
            <a:ext cx="4322439" cy="2438611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08304"/>
            <a:ext cx="8151222" cy="875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29" y="5955050"/>
            <a:ext cx="455405" cy="50106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540150" y="6482244"/>
            <a:ext cx="603850" cy="199422"/>
          </a:xfrm>
          <a:prstGeom prst="rect">
            <a:avLst/>
          </a:prstGeom>
          <a:gradFill flip="none" rotWithShape="1">
            <a:gsLst>
              <a:gs pos="39000">
                <a:schemeClr val="bg1">
                  <a:lumMod val="50000"/>
                </a:schemeClr>
              </a:gs>
              <a:gs pos="66000">
                <a:schemeClr val="bg1">
                  <a:shade val="67500"/>
                  <a:satMod val="115000"/>
                </a:schemeClr>
              </a:gs>
              <a:gs pos="88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H="1">
            <a:off x="-2" y="6482244"/>
            <a:ext cx="8494513" cy="201910"/>
          </a:xfrm>
          <a:prstGeom prst="rect">
            <a:avLst/>
          </a:prstGeom>
          <a:gradFill flip="none" rotWithShape="1">
            <a:gsLst>
              <a:gs pos="60000">
                <a:schemeClr val="bg1">
                  <a:lumMod val="50000"/>
                </a:schemeClr>
              </a:gs>
              <a:gs pos="77000">
                <a:schemeClr val="bg1">
                  <a:shade val="67500"/>
                  <a:satMod val="115000"/>
                </a:schemeClr>
              </a:gs>
              <a:gs pos="93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8386" y="6426926"/>
            <a:ext cx="471080" cy="324527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3F10EA60-7B96-41D1-999F-AADE5FA65C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44953" y="6440237"/>
            <a:ext cx="1095647" cy="28148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6/28/2018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545336"/>
            <a:ext cx="8164513" cy="4463936"/>
          </a:xfrm>
        </p:spPr>
        <p:txBody>
          <a:bodyPr/>
          <a:lstStyle>
            <a:lvl1pPr>
              <a:defRPr b="0" cap="none" spc="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0686" y="6453052"/>
            <a:ext cx="6273826" cy="281487"/>
          </a:xfrm>
          <a:prstGeom prst="rect">
            <a:avLst/>
          </a:prstGeom>
        </p:spPr>
        <p:txBody>
          <a:bodyPr/>
          <a:lstStyle>
            <a:lvl1pPr algn="r">
              <a:defRPr lang="en-US" sz="1100" b="1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State of Iowa Employee Benefit Highlight Series – Flexible Spending Accounts (FSA)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2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7066" y="2024318"/>
            <a:ext cx="4322439" cy="2438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29" y="5955050"/>
            <a:ext cx="455405" cy="50106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540150" y="6482244"/>
            <a:ext cx="603850" cy="199422"/>
          </a:xfrm>
          <a:prstGeom prst="rect">
            <a:avLst/>
          </a:prstGeom>
          <a:gradFill flip="none" rotWithShape="1">
            <a:gsLst>
              <a:gs pos="39000">
                <a:schemeClr val="bg1">
                  <a:lumMod val="50000"/>
                </a:schemeClr>
              </a:gs>
              <a:gs pos="66000">
                <a:schemeClr val="bg1">
                  <a:shade val="67500"/>
                  <a:satMod val="115000"/>
                </a:schemeClr>
              </a:gs>
              <a:gs pos="88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H="1">
            <a:off x="-2" y="6482244"/>
            <a:ext cx="8494513" cy="201910"/>
          </a:xfrm>
          <a:prstGeom prst="rect">
            <a:avLst/>
          </a:prstGeom>
          <a:gradFill flip="none" rotWithShape="1">
            <a:gsLst>
              <a:gs pos="60000">
                <a:schemeClr val="bg1">
                  <a:lumMod val="50000"/>
                </a:schemeClr>
              </a:gs>
              <a:gs pos="77000">
                <a:schemeClr val="bg1">
                  <a:shade val="67500"/>
                  <a:satMod val="115000"/>
                </a:schemeClr>
              </a:gs>
              <a:gs pos="93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8386" y="6426926"/>
            <a:ext cx="471080" cy="324527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3F10EA60-7B96-41D1-999F-AADE5FA65C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44953" y="6440237"/>
            <a:ext cx="1095647" cy="28148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6/28/2018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2" y="987725"/>
            <a:ext cx="6392175" cy="150842"/>
          </a:xfrm>
          <a:prstGeom prst="rect">
            <a:avLst/>
          </a:prstGeom>
          <a:gradFill flip="none" rotWithShape="1">
            <a:gsLst>
              <a:gs pos="39000">
                <a:schemeClr val="bg1">
                  <a:lumMod val="50000"/>
                </a:schemeClr>
              </a:gs>
              <a:gs pos="66000">
                <a:schemeClr val="bg1">
                  <a:shade val="67500"/>
                  <a:satMod val="115000"/>
                </a:schemeClr>
              </a:gs>
              <a:gs pos="88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4500" y="1554480"/>
            <a:ext cx="8164513" cy="4465548"/>
          </a:xfrm>
        </p:spPr>
        <p:txBody>
          <a:bodyPr/>
          <a:lstStyle>
            <a:lvl1pPr>
              <a:defRPr b="0" cap="none" spc="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0686" y="6453052"/>
            <a:ext cx="6273826" cy="281487"/>
          </a:xfrm>
          <a:prstGeom prst="rect">
            <a:avLst/>
          </a:prstGeom>
        </p:spPr>
        <p:txBody>
          <a:bodyPr/>
          <a:lstStyle>
            <a:lvl1pPr algn="r">
              <a:defRPr lang="en-US" sz="1100" b="1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State of Iowa Employee Benefit Highlight Series – Flexible Spending Accounts (FSA)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44500" y="418014"/>
            <a:ext cx="816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all" spc="-2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Resources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1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EA60-7B96-41D1-999F-AADE5FA65C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Iowa Employee Benefit Highlight Series – Flexible Spending Accounts (FSA)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6/28/2018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7278" t="4237" r="13284" b="4237"/>
          <a:stretch/>
        </p:blipFill>
        <p:spPr>
          <a:xfrm>
            <a:off x="4838699" y="2030729"/>
            <a:ext cx="4305301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0891" y="2248008"/>
            <a:ext cx="4237808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all" spc="-2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marL="111125" marR="0" lvl="0" indent="0" algn="l" defTabSz="914400" rtl="0" eaLnBrk="1" fontAlgn="auto" latinLnBrk="0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for taking time to learn more about state employee benefits beyond the paycheck!</a:t>
            </a:r>
          </a:p>
        </p:txBody>
      </p:sp>
    </p:spTree>
    <p:extLst>
      <p:ext uri="{BB962C8B-B14F-4D97-AF65-F5344CB8AC3E}">
        <p14:creationId xmlns:p14="http://schemas.microsoft.com/office/powerpoint/2010/main" val="194545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56093"/>
            <a:ext cx="8151223" cy="4620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08304"/>
            <a:ext cx="8151222" cy="875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title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29" y="5955050"/>
            <a:ext cx="455405" cy="5010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40150" y="6482244"/>
            <a:ext cx="603850" cy="199422"/>
          </a:xfrm>
          <a:prstGeom prst="rect">
            <a:avLst/>
          </a:prstGeom>
          <a:gradFill flip="none" rotWithShape="1">
            <a:gsLst>
              <a:gs pos="39000">
                <a:schemeClr val="bg1">
                  <a:lumMod val="50000"/>
                </a:schemeClr>
              </a:gs>
              <a:gs pos="66000">
                <a:schemeClr val="bg1">
                  <a:shade val="67500"/>
                  <a:satMod val="115000"/>
                </a:schemeClr>
              </a:gs>
              <a:gs pos="88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-2" y="6482244"/>
            <a:ext cx="8494513" cy="201910"/>
          </a:xfrm>
          <a:prstGeom prst="rect">
            <a:avLst/>
          </a:prstGeom>
          <a:gradFill flip="none" rotWithShape="1">
            <a:gsLst>
              <a:gs pos="60000">
                <a:schemeClr val="bg1">
                  <a:lumMod val="50000"/>
                </a:schemeClr>
              </a:gs>
              <a:gs pos="77000">
                <a:schemeClr val="bg1">
                  <a:shade val="67500"/>
                  <a:satMod val="115000"/>
                </a:schemeClr>
              </a:gs>
              <a:gs pos="93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8386" y="6426926"/>
            <a:ext cx="471080" cy="324527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3F10EA60-7B96-41D1-999F-AADE5FA65C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0686" y="6453052"/>
            <a:ext cx="6273826" cy="281487"/>
          </a:xfrm>
          <a:prstGeom prst="rect">
            <a:avLst/>
          </a:prstGeom>
        </p:spPr>
        <p:txBody>
          <a:bodyPr/>
          <a:lstStyle>
            <a:lvl1pPr algn="r">
              <a:defRPr lang="en-US" sz="1100" b="1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44953" y="6440237"/>
            <a:ext cx="1095647" cy="28148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6/28/2018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2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4" r:id="rId3"/>
    <p:sldLayoutId id="2147483663" r:id="rId4"/>
    <p:sldLayoutId id="2147483668" r:id="rId5"/>
    <p:sldLayoutId id="2147483666" r:id="rId6"/>
  </p:sldLayoutIdLst>
  <p:hf hdr="0"/>
  <p:txStyles>
    <p:titleStyle>
      <a:lvl1pPr marL="0" algn="l" defTabSz="685800" rtl="0" eaLnBrk="1" latinLnBrk="0" hangingPunct="1">
        <a:lnSpc>
          <a:spcPts val="3750"/>
        </a:lnSpc>
        <a:spcBef>
          <a:spcPct val="0"/>
        </a:spcBef>
        <a:buNone/>
        <a:defRPr lang="en-US" sz="4000" b="1" kern="1200" cap="all" spc="-225" baseline="0" dirty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b="0" kern="1200" cap="all" spc="-225" dirty="0" smtClean="0">
          <a:solidFill>
            <a:srgbClr val="017CB3"/>
          </a:solidFill>
          <a:latin typeface="+mn-lt"/>
          <a:ea typeface="+mj-ea"/>
          <a:cs typeface="Arial" panose="020B0604020202020204" pitchFamily="34" charset="0"/>
        </a:defRPr>
      </a:lvl1pPr>
      <a:lvl2pPr marL="457200" indent="-280988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6921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2020 Changes to FSA Accounts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Set of vector icons in dental linear style. Icons for the web site dental clinic. Dental icons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57" t="6374" r="31843" b="81285"/>
          <a:stretch/>
        </p:blipFill>
        <p:spPr bwMode="auto">
          <a:xfrm>
            <a:off x="7226198" y="3028950"/>
            <a:ext cx="417699" cy="4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6432563" y="3570841"/>
            <a:ext cx="647699" cy="290512"/>
          </a:xfrm>
          <a:prstGeom prst="rect">
            <a:avLst/>
          </a:prstGeom>
        </p:spPr>
      </p:pic>
      <p:pic>
        <p:nvPicPr>
          <p:cNvPr id="9" name="Picture 6" descr="Image result for copay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20777" r="20777" b="28550"/>
          <a:stretch/>
        </p:blipFill>
        <p:spPr bwMode="auto">
          <a:xfrm>
            <a:off x="5719875" y="3023535"/>
            <a:ext cx="611146" cy="4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1477" y="2512365"/>
            <a:ext cx="474264" cy="625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9875" y="2112354"/>
            <a:ext cx="611146" cy="532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075" y="3418449"/>
            <a:ext cx="638900" cy="55974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2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9444"/>
          <a:stretch/>
        </p:blipFill>
        <p:spPr>
          <a:xfrm>
            <a:off x="3410932" y="3087512"/>
            <a:ext cx="3163824" cy="166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10EA60-7B96-41D1-999F-AADE5FA65C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8468386" y="6426926"/>
            <a:ext cx="471080" cy="3245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10EA60-7B96-41D1-999F-AADE5FA65CC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67089" y="1799924"/>
            <a:ext cx="643412" cy="2310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2093" y="1623120"/>
            <a:ext cx="4071684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4400" dirty="0" smtClean="0"/>
              <a:t>RIC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website</a:t>
            </a:r>
          </a:p>
          <a:p>
            <a:endParaRPr lang="en-US" sz="4400" dirty="0" smtClean="0"/>
          </a:p>
          <a:p>
            <a:r>
              <a:rPr lang="en-US" sz="4400" dirty="0" smtClean="0"/>
              <a:t>ASI website</a:t>
            </a:r>
          </a:p>
          <a:p>
            <a:endParaRPr lang="en-US" sz="4400" dirty="0"/>
          </a:p>
          <a:p>
            <a:pPr>
              <a:lnSpc>
                <a:spcPts val="4400"/>
              </a:lnSpc>
            </a:pPr>
            <a:r>
              <a:rPr lang="en-US" sz="4400" dirty="0" err="1" smtClean="0"/>
              <a:t>HRExpress</a:t>
            </a:r>
            <a:r>
              <a:rPr lang="en-US" sz="4400" dirty="0" smtClean="0"/>
              <a:t> articles</a:t>
            </a:r>
          </a:p>
          <a:p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799" y="1232736"/>
            <a:ext cx="4997577" cy="1596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6036">
            <a:off x="5320304" y="1996462"/>
            <a:ext cx="3494453" cy="1531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0932" y="4813008"/>
            <a:ext cx="3709957" cy="1264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9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EA60-7B96-41D1-999F-AADE5FA65CC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6432563" y="3570841"/>
            <a:ext cx="647699" cy="290512"/>
          </a:xfrm>
          <a:prstGeom prst="rect">
            <a:avLst/>
          </a:prstGeom>
        </p:spPr>
      </p:pic>
      <p:pic>
        <p:nvPicPr>
          <p:cNvPr id="14" name="Picture 4" descr="Set of vector icons in dental linear style. Icons for the web site dental clinic. Dental icons.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57" t="6374" r="31843" b="81285"/>
          <a:stretch/>
        </p:blipFill>
        <p:spPr bwMode="auto">
          <a:xfrm>
            <a:off x="7226198" y="3028950"/>
            <a:ext cx="417699" cy="4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copay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20777" r="20777" b="28550"/>
          <a:stretch/>
        </p:blipFill>
        <p:spPr bwMode="auto">
          <a:xfrm>
            <a:off x="5719875" y="3023535"/>
            <a:ext cx="611146" cy="4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1477" y="2512365"/>
            <a:ext cx="474264" cy="6255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9875" y="2112354"/>
            <a:ext cx="611146" cy="5328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075" y="3418449"/>
            <a:ext cx="638900" cy="559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475" y="1493349"/>
            <a:ext cx="4209143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600" dirty="0" smtClean="0"/>
          </a:p>
          <a:p>
            <a:r>
              <a:rPr lang="en-US" sz="6600" b="1" dirty="0" smtClean="0"/>
              <a:t>Questions?</a:t>
            </a:r>
          </a:p>
          <a:p>
            <a:endParaRPr lang="en-US" sz="6600" dirty="0"/>
          </a:p>
          <a:p>
            <a:endParaRPr lang="en-US" sz="6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2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754530"/>
            <a:ext cx="6153150" cy="1425625"/>
          </a:xfrm>
        </p:spPr>
        <p:txBody>
          <a:bodyPr/>
          <a:lstStyle/>
          <a:p>
            <a:r>
              <a:rPr lang="en-US" dirty="0" smtClean="0"/>
              <a:t>The COVID pandemic has brought about changes to the flex plans: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OTC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Deadline Extensions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Enrollment/Changes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EA60-7B96-41D1-999F-AADE5FA65CC9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086135" y="1398198"/>
            <a:ext cx="1152940" cy="4073816"/>
            <a:chOff x="7111567" y="690826"/>
            <a:chExt cx="1152940" cy="4073816"/>
          </a:xfrm>
        </p:grpSpPr>
        <p:pic>
          <p:nvPicPr>
            <p:cNvPr id="12" name="Picture 12" descr="Image result for eye glasses ch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76"/>
            <a:stretch/>
          </p:blipFill>
          <p:spPr bwMode="auto">
            <a:xfrm>
              <a:off x="7111567" y="690826"/>
              <a:ext cx="1152940" cy="105160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1" name="Picture 10" descr="Image result for prescription bottle rx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19" r="13943"/>
            <a:stretch/>
          </p:blipFill>
          <p:spPr bwMode="auto">
            <a:xfrm>
              <a:off x="7111567" y="1759137"/>
              <a:ext cx="1126434" cy="10432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3" name="Picture 14" descr="Image result for teeth braces check u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1"/>
            <a:stretch/>
          </p:blipFill>
          <p:spPr bwMode="auto">
            <a:xfrm>
              <a:off x="7111567" y="2819085"/>
              <a:ext cx="1127303" cy="9397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t="8176" r="13376" b="9739"/>
            <a:stretch/>
          </p:blipFill>
          <p:spPr>
            <a:xfrm>
              <a:off x="7111568" y="3764526"/>
              <a:ext cx="1126434" cy="10001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160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otc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10EA60-7B96-41D1-999F-AADE5FA65C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510541"/>
            <a:ext cx="8164513" cy="4463936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bg1">
                  <a:lumMod val="65000"/>
                </a:schemeClr>
              </a:buClr>
            </a:pPr>
            <a:r>
              <a:rPr lang="en-US" b="1" dirty="0" smtClean="0">
                <a:solidFill>
                  <a:srgbClr val="C00000"/>
                </a:solidFill>
              </a:rPr>
              <a:t>Permanent change</a:t>
            </a:r>
          </a:p>
          <a:p>
            <a:pPr marL="347663" indent="-347663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Over-the-counter drugs/medicines no longer require prescription</a:t>
            </a:r>
          </a:p>
          <a:p>
            <a:pPr marL="347663" indent="-347663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Menstrual items are now eligible expenses</a:t>
            </a:r>
          </a:p>
          <a:p>
            <a:pPr>
              <a:spcAft>
                <a:spcPts val="1200"/>
              </a:spcAft>
              <a:buClr>
                <a:schemeClr val="bg1">
                  <a:lumMod val="65000"/>
                </a:schemeClr>
              </a:buClr>
            </a:pPr>
            <a:endParaRPr lang="en-US" sz="2000" dirty="0"/>
          </a:p>
          <a:p>
            <a:pPr>
              <a:spcAft>
                <a:spcPts val="1200"/>
              </a:spcAft>
              <a:buClr>
                <a:schemeClr val="bg1">
                  <a:lumMod val="65000"/>
                </a:schemeClr>
              </a:buClr>
            </a:pPr>
            <a:endParaRPr lang="en-US" sz="20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State of Iowa Employee Benefit Highlight Series – Flexible Spending Accounts (FSA)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0832" y="365581"/>
            <a:ext cx="1082358" cy="927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6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Deadline extensions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10EA60-7B96-41D1-999F-AADE5FA65C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4500" y="1489336"/>
            <a:ext cx="8164513" cy="4204290"/>
          </a:xfrm>
          <a:scene3d>
            <a:camera prst="orthographicFront"/>
            <a:lightRig rig="threePt" dir="t"/>
          </a:scene3d>
          <a:sp3d>
            <a:bevelB prst="angle"/>
          </a:sp3d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2020 Change Only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Submit 2019 claims using 2019 $</a:t>
            </a:r>
          </a:p>
          <a:p>
            <a:pPr marL="741363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Dep Care and Healthcare FSA</a:t>
            </a:r>
          </a:p>
          <a:p>
            <a:pPr marL="741363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Until 60 days after emergency ends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Submit 2020 claims using 2019 $</a:t>
            </a:r>
          </a:p>
          <a:p>
            <a:pPr marL="741363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Dep Care only</a:t>
            </a:r>
          </a:p>
          <a:p>
            <a:pPr marL="741363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Extends grace period until 12-31-2020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5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 / changes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10EA60-7B96-41D1-999F-AADE5FA65C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3909" y="1498480"/>
            <a:ext cx="8164513" cy="4204290"/>
          </a:xfrm>
          <a:scene3d>
            <a:camera prst="orthographicFront"/>
            <a:lightRig rig="threePt" dir="t"/>
          </a:scene3d>
          <a:sp3d>
            <a:bevelB prst="angle"/>
          </a:sp3d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2020 Change Only</a:t>
            </a:r>
          </a:p>
          <a:p>
            <a:pPr marL="347663" indent="-347663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Can enroll or make changes at any time</a:t>
            </a:r>
          </a:p>
          <a:p>
            <a:pPr marL="347663" indent="-347663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No life event needed</a:t>
            </a:r>
            <a:endParaRPr lang="en-US" dirty="0"/>
          </a:p>
          <a:p>
            <a:pPr marL="347663" indent="-347663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Make changes in </a:t>
            </a:r>
          </a:p>
          <a:p>
            <a:pPr marL="914400" lvl="1" indent="-457200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dirty="0" smtClean="0"/>
              <a:t>Health FSA – “other change”</a:t>
            </a:r>
          </a:p>
          <a:p>
            <a:pPr marL="914400" lvl="1" indent="-457200">
              <a:buFont typeface="Calibri" panose="020F0502020204030204" pitchFamily="34" charset="0"/>
              <a:buChar char="−"/>
            </a:pPr>
            <a:r>
              <a:rPr lang="en-US" dirty="0" smtClean="0"/>
              <a:t>Dep Care FSA – “day care change”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8752" y="3600625"/>
            <a:ext cx="2908044" cy="548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77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10EA60-7B96-41D1-999F-AADE5FA65C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4500" y="1492578"/>
            <a:ext cx="8380316" cy="258177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</a:rPr>
              <a:t>2020 Change Only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dirty="0"/>
              <a:t>New enrollees</a:t>
            </a:r>
          </a:p>
          <a:p>
            <a:pPr lvl="1" indent="-29210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Coverage begins month after enrollment</a:t>
            </a:r>
          </a:p>
          <a:p>
            <a:pPr lvl="1" indent="-29210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Remaining </a:t>
            </a:r>
            <a:r>
              <a:rPr lang="en-US" sz="2800" dirty="0" err="1"/>
              <a:t>pps</a:t>
            </a:r>
            <a:r>
              <a:rPr lang="en-US" sz="2800" dirty="0"/>
              <a:t> – don’t include 3</a:t>
            </a:r>
            <a:r>
              <a:rPr lang="en-US" sz="2800" baseline="30000" dirty="0"/>
              <a:t>rd</a:t>
            </a:r>
            <a:r>
              <a:rPr lang="en-US" sz="2800" dirty="0"/>
              <a:t> </a:t>
            </a:r>
            <a:r>
              <a:rPr lang="en-US" sz="2800" dirty="0" err="1" smtClean="0"/>
              <a:t>cks</a:t>
            </a:r>
            <a:endParaRPr lang="en-US" sz="2800" dirty="0"/>
          </a:p>
          <a:p>
            <a:pPr lvl="1" indent="-29210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Claims incurred prior to coverage begin </a:t>
            </a:r>
            <a:r>
              <a:rPr lang="en-US" sz="2800" dirty="0" smtClean="0"/>
              <a:t>date not valid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0074" y="4013446"/>
            <a:ext cx="3761740" cy="198515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Example 1</a:t>
            </a:r>
          </a:p>
          <a:p>
            <a:pPr marL="0" lvl="1">
              <a:spcBef>
                <a:spcPts val="600"/>
              </a:spcBef>
              <a:buClr>
                <a:schemeClr val="bg1">
                  <a:lumMod val="65000"/>
                </a:schemeClr>
              </a:buClr>
            </a:pPr>
            <a:r>
              <a:rPr lang="en-US" sz="2800" dirty="0" smtClean="0"/>
              <a:t>Jessi </a:t>
            </a:r>
            <a:r>
              <a:rPr lang="en-US" sz="2800" dirty="0"/>
              <a:t>enrolls </a:t>
            </a:r>
            <a:r>
              <a:rPr lang="en-US" sz="2800" dirty="0" smtClean="0"/>
              <a:t>6/16</a:t>
            </a:r>
          </a:p>
          <a:p>
            <a:pPr marL="512763" lvl="2" indent="-29210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Coverage begins 7/1</a:t>
            </a:r>
          </a:p>
          <a:p>
            <a:pPr marL="512763" lvl="2" indent="-29210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12 </a:t>
            </a:r>
            <a:r>
              <a:rPr lang="en-US" sz="2800" dirty="0" err="1" smtClean="0"/>
              <a:t>pps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38244" y="3999752"/>
            <a:ext cx="3730142" cy="198515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Example 2</a:t>
            </a:r>
          </a:p>
          <a:p>
            <a:pPr marL="0" lvl="1">
              <a:spcBef>
                <a:spcPts val="600"/>
              </a:spcBef>
              <a:buClr>
                <a:schemeClr val="bg1">
                  <a:lumMod val="65000"/>
                </a:schemeClr>
              </a:buClr>
            </a:pPr>
            <a:r>
              <a:rPr lang="en-US" sz="2800" dirty="0" smtClean="0"/>
              <a:t>Sam enrolls 7/1</a:t>
            </a:r>
          </a:p>
          <a:p>
            <a:pPr marL="576263" lvl="2" indent="-29210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Coverage begins 8-1</a:t>
            </a:r>
          </a:p>
          <a:p>
            <a:pPr marL="576263" lvl="2" indent="-29210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10 </a:t>
            </a:r>
            <a:r>
              <a:rPr lang="en-US" sz="2800" dirty="0" err="1" smtClean="0"/>
              <a:t>pps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07276" y="4472847"/>
            <a:ext cx="357269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969" y="4472682"/>
            <a:ext cx="357269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75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10EA60-7B96-41D1-999F-AADE5FA65C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4500" y="1492577"/>
            <a:ext cx="8333740" cy="4664611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2020 Change Only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Existing enrollees</a:t>
            </a:r>
          </a:p>
          <a:p>
            <a:pPr marL="512763" lvl="1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EEs may </a:t>
            </a:r>
            <a:r>
              <a:rPr lang="en-US" sz="2400" dirty="0" smtClean="0"/>
              <a:t>increase, lower or cancel </a:t>
            </a:r>
          </a:p>
          <a:p>
            <a:pPr marL="512763" lvl="1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increasing </a:t>
            </a:r>
            <a:r>
              <a:rPr lang="en-US" sz="2400" dirty="0" smtClean="0"/>
              <a:t>election</a:t>
            </a:r>
          </a:p>
          <a:p>
            <a:pPr marL="747713" lvl="2" indent="-346075">
              <a:spcAft>
                <a:spcPts val="600"/>
              </a:spcAft>
            </a:pPr>
            <a:r>
              <a:rPr lang="en-US" sz="2000" dirty="0" smtClean="0"/>
              <a:t>include in annual election the amount already contributed</a:t>
            </a:r>
          </a:p>
          <a:p>
            <a:pPr marL="747713" lvl="2" indent="-346075">
              <a:spcAft>
                <a:spcPts val="600"/>
              </a:spcAft>
            </a:pPr>
            <a:r>
              <a:rPr lang="en-US" sz="2000" dirty="0" smtClean="0"/>
              <a:t>Increased $ only for claims incurred after effective date</a:t>
            </a:r>
            <a:endParaRPr lang="en-US" sz="2000" dirty="0"/>
          </a:p>
          <a:p>
            <a:pPr marL="512763" lvl="1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Changes effective month after submitted in IB</a:t>
            </a:r>
          </a:p>
          <a:p>
            <a:pPr marL="512763" lvl="1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Remaining </a:t>
            </a:r>
            <a:r>
              <a:rPr lang="en-US" sz="2400" dirty="0" err="1" smtClean="0"/>
              <a:t>pps</a:t>
            </a:r>
            <a:r>
              <a:rPr lang="en-US" sz="2400" dirty="0" smtClean="0"/>
              <a:t> </a:t>
            </a:r>
            <a:endParaRPr lang="en-US" sz="2400" dirty="0"/>
          </a:p>
          <a:p>
            <a:pPr marL="1022351" lvl="3" indent="-346075">
              <a:spcAft>
                <a:spcPts val="600"/>
              </a:spcAft>
            </a:pPr>
            <a:r>
              <a:rPr lang="en-US" sz="1800" dirty="0" smtClean="0"/>
              <a:t>leave as original </a:t>
            </a:r>
            <a:r>
              <a:rPr lang="en-US" sz="1800" dirty="0" err="1" smtClean="0"/>
              <a:t>pps</a:t>
            </a:r>
            <a:r>
              <a:rPr lang="en-US" sz="1800" dirty="0" smtClean="0"/>
              <a:t> (generally 24)</a:t>
            </a:r>
          </a:p>
          <a:p>
            <a:pPr marL="1022351" lvl="3" indent="-346075">
              <a:spcAft>
                <a:spcPts val="600"/>
              </a:spcAft>
            </a:pPr>
            <a:r>
              <a:rPr lang="en-US" sz="1800" dirty="0" smtClean="0"/>
              <a:t>ASI makes own calculations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9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10EA60-7B96-41D1-999F-AADE5FA65C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827028"/>
            <a:ext cx="4143609" cy="45397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Dependent Care </a:t>
            </a:r>
            <a:endParaRPr lang="en-US" sz="2400" b="1" i="1" dirty="0" smtClean="0"/>
          </a:p>
          <a:p>
            <a:pPr marL="0" lvl="1">
              <a:lnSpc>
                <a:spcPts val="28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</a:pPr>
            <a:r>
              <a:rPr lang="en-US" sz="2400" dirty="0"/>
              <a:t>Craig elects $5000 for </a:t>
            </a:r>
            <a:r>
              <a:rPr lang="en-US" sz="2400" dirty="0" smtClean="0"/>
              <a:t>1/1</a:t>
            </a:r>
            <a:endParaRPr lang="en-US" sz="2400" dirty="0"/>
          </a:p>
          <a:p>
            <a:pPr marL="0" lvl="1">
              <a:spcBef>
                <a:spcPts val="600"/>
              </a:spcBef>
              <a:buClr>
                <a:schemeClr val="bg1">
                  <a:lumMod val="65000"/>
                </a:schemeClr>
              </a:buClr>
            </a:pPr>
            <a:r>
              <a:rPr lang="en-US" sz="2000" i="1" dirty="0" smtClean="0"/>
              <a:t>Change Example 1</a:t>
            </a:r>
          </a:p>
          <a:p>
            <a:pPr marL="0" lvl="1">
              <a:spcBef>
                <a:spcPts val="600"/>
              </a:spcBef>
              <a:buClr>
                <a:schemeClr val="bg1">
                  <a:lumMod val="65000"/>
                </a:schemeClr>
              </a:buClr>
            </a:pPr>
            <a:r>
              <a:rPr lang="en-US" sz="2400" dirty="0" smtClean="0"/>
              <a:t>6/16 – lowers to $3000</a:t>
            </a:r>
          </a:p>
          <a:p>
            <a:pPr marL="342900" lvl="1" indent="-223838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Change effective 7/1</a:t>
            </a:r>
          </a:p>
          <a:p>
            <a:pPr marL="342900" lvl="1" indent="-223838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24 </a:t>
            </a:r>
            <a:r>
              <a:rPr lang="en-US" sz="2400" dirty="0" err="1" smtClean="0"/>
              <a:t>pps</a:t>
            </a:r>
            <a:endParaRPr lang="en-US" sz="2400" dirty="0" smtClean="0"/>
          </a:p>
          <a:p>
            <a:pPr marL="0" lvl="1"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2000" i="1" dirty="0" smtClean="0"/>
              <a:t>Change Example 2</a:t>
            </a:r>
          </a:p>
          <a:p>
            <a:pPr marL="0" lvl="1">
              <a:spcBef>
                <a:spcPts val="600"/>
              </a:spcBef>
              <a:buClr>
                <a:schemeClr val="bg1">
                  <a:lumMod val="65000"/>
                </a:schemeClr>
              </a:buClr>
            </a:pPr>
            <a:r>
              <a:rPr lang="en-US" sz="2400" dirty="0" smtClean="0"/>
              <a:t>6/16 – lowers to $1000</a:t>
            </a:r>
          </a:p>
          <a:p>
            <a:pPr marL="342900" lvl="1" indent="-223838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Lowest allowed is $2500.08</a:t>
            </a:r>
          </a:p>
          <a:p>
            <a:pPr marL="342900" lvl="1" indent="-223838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Change effective 7/1</a:t>
            </a:r>
          </a:p>
          <a:p>
            <a:pPr marL="342900" lvl="1" indent="-223838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24 </a:t>
            </a:r>
            <a:r>
              <a:rPr lang="en-US" sz="2400" dirty="0" err="1" smtClean="0"/>
              <a:t>pps</a:t>
            </a:r>
            <a:endParaRPr lang="en-US" sz="24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48640" y="4710133"/>
            <a:ext cx="371246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" y="2687566"/>
            <a:ext cx="3986784" cy="1564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4356509"/>
            <a:ext cx="3986784" cy="19303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8640" y="3080884"/>
            <a:ext cx="371246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00809" y="1836172"/>
            <a:ext cx="4250583" cy="41139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Healthcare </a:t>
            </a:r>
            <a:endParaRPr lang="en-US" sz="2400" b="1" i="1" dirty="0" smtClean="0"/>
          </a:p>
          <a:p>
            <a:pPr marL="0" lvl="1">
              <a:lnSpc>
                <a:spcPts val="28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</a:pPr>
            <a:r>
              <a:rPr lang="en-US" sz="2400" dirty="0" smtClean="0"/>
              <a:t>Ann </a:t>
            </a:r>
            <a:r>
              <a:rPr lang="en-US" sz="2400" dirty="0"/>
              <a:t>elects </a:t>
            </a:r>
            <a:r>
              <a:rPr lang="en-US" sz="2400" dirty="0" smtClean="0"/>
              <a:t>$1200 </a:t>
            </a:r>
            <a:r>
              <a:rPr lang="en-US" sz="2400" dirty="0"/>
              <a:t>for </a:t>
            </a:r>
            <a:r>
              <a:rPr lang="en-US" sz="2400" dirty="0" smtClean="0"/>
              <a:t>1/1</a:t>
            </a:r>
            <a:endParaRPr lang="en-US" sz="2400" dirty="0"/>
          </a:p>
          <a:p>
            <a:pPr marL="0" lvl="1">
              <a:spcBef>
                <a:spcPts val="600"/>
              </a:spcBef>
              <a:buClr>
                <a:schemeClr val="bg1">
                  <a:lumMod val="65000"/>
                </a:schemeClr>
              </a:buClr>
            </a:pPr>
            <a:r>
              <a:rPr lang="en-US" sz="2000" i="1" dirty="0" smtClean="0"/>
              <a:t>Change Example 1</a:t>
            </a:r>
          </a:p>
          <a:p>
            <a:pPr marL="0" lvl="1">
              <a:spcBef>
                <a:spcPts val="600"/>
              </a:spcBef>
              <a:buClr>
                <a:schemeClr val="bg1">
                  <a:lumMod val="65000"/>
                </a:schemeClr>
              </a:buClr>
            </a:pPr>
            <a:r>
              <a:rPr lang="en-US" sz="2400" dirty="0" smtClean="0"/>
              <a:t>6/16 – cancels coverage</a:t>
            </a:r>
          </a:p>
          <a:p>
            <a:pPr marL="342900" lvl="1" indent="-223838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Change effective 6/30 </a:t>
            </a:r>
          </a:p>
          <a:p>
            <a:pPr marL="342900" lvl="1" indent="-223838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Watch date</a:t>
            </a:r>
          </a:p>
          <a:p>
            <a:pPr marL="0" lvl="1"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2000" i="1" dirty="0" smtClean="0"/>
              <a:t>Change Example 2</a:t>
            </a:r>
          </a:p>
          <a:p>
            <a:pPr marL="0" lvl="1">
              <a:spcBef>
                <a:spcPts val="600"/>
              </a:spcBef>
              <a:buClr>
                <a:schemeClr val="bg1">
                  <a:lumMod val="65000"/>
                </a:schemeClr>
              </a:buClr>
            </a:pPr>
            <a:r>
              <a:rPr lang="en-US" sz="2400" dirty="0" smtClean="0"/>
              <a:t>6/16 – increases to $1500</a:t>
            </a:r>
          </a:p>
          <a:p>
            <a:pPr marL="342900" lvl="1" indent="-223838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Change effective 7/1</a:t>
            </a:r>
          </a:p>
          <a:p>
            <a:pPr marL="342900" lvl="1" indent="-223838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24 </a:t>
            </a:r>
            <a:r>
              <a:rPr lang="en-US" sz="2400" dirty="0" err="1" smtClean="0"/>
              <a:t>pps</a:t>
            </a:r>
            <a:endParaRPr lang="en-US" sz="2400" dirty="0" smtClean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92249" y="4710133"/>
            <a:ext cx="371246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00809" y="2687566"/>
            <a:ext cx="3986784" cy="1564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00809" y="4356509"/>
            <a:ext cx="3986784" cy="19303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92249" y="3080884"/>
            <a:ext cx="371246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4500" y="1364562"/>
            <a:ext cx="5910580" cy="47046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Examples of One Change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6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10EA60-7B96-41D1-999F-AADE5FA65C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4500" y="1364561"/>
            <a:ext cx="4725377" cy="466461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Examples of Two Changes</a:t>
            </a:r>
            <a:endParaRPr lang="en-US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/>
              <a:t>Craig </a:t>
            </a:r>
            <a:r>
              <a:rPr lang="en-US" sz="2800" dirty="0" smtClean="0"/>
              <a:t>elects $5000 for 1/1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lvl="1" indent="0">
              <a:buNone/>
            </a:pPr>
            <a:endParaRPr lang="en-US" sz="2800" dirty="0" smtClean="0"/>
          </a:p>
          <a:p>
            <a:pPr marL="1149350" lvl="2" indent="-457200"/>
            <a:endParaRPr lang="en-US" sz="2400" dirty="0" smtClean="0"/>
          </a:p>
          <a:p>
            <a:pPr lvl="2" indent="0">
              <a:buNone/>
            </a:pPr>
            <a:endParaRPr lang="en-US" sz="2000" dirty="0" smtClean="0"/>
          </a:p>
          <a:p>
            <a:pPr lvl="1" indent="0">
              <a:buNone/>
            </a:pPr>
            <a:endParaRPr lang="en-US" dirty="0"/>
          </a:p>
          <a:p>
            <a:pPr marL="284163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199" y="2458966"/>
            <a:ext cx="4069081" cy="353173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Example 1</a:t>
            </a:r>
          </a:p>
          <a:p>
            <a:pPr marL="0" lvl="2">
              <a:buClr>
                <a:schemeClr val="bg1">
                  <a:lumMod val="65000"/>
                </a:schemeClr>
              </a:buClr>
            </a:pPr>
            <a:r>
              <a:rPr lang="en-US" sz="2200" dirty="0" smtClean="0"/>
              <a:t>6/16 </a:t>
            </a:r>
            <a:r>
              <a:rPr lang="en-US" sz="2200" dirty="0"/>
              <a:t>– </a:t>
            </a:r>
            <a:r>
              <a:rPr lang="en-US" sz="2200" dirty="0" smtClean="0"/>
              <a:t>lowers </a:t>
            </a:r>
            <a:r>
              <a:rPr lang="en-US" sz="2200" dirty="0"/>
              <a:t>to $2500.08</a:t>
            </a:r>
          </a:p>
          <a:p>
            <a:pPr marL="347663" lvl="2" indent="-238125">
              <a:lnSpc>
                <a:spcPts val="22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Contributes $2500.08 thru </a:t>
            </a:r>
            <a:r>
              <a:rPr lang="en-US" sz="2200" dirty="0" smtClean="0"/>
              <a:t>June</a:t>
            </a:r>
          </a:p>
          <a:p>
            <a:pPr marL="347663" lvl="2" indent="-238125">
              <a:lnSpc>
                <a:spcPts val="22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No new contributions, still has </a:t>
            </a:r>
            <a:r>
              <a:rPr lang="en-US" sz="2200" dirty="0"/>
              <a:t>coverage</a:t>
            </a:r>
          </a:p>
          <a:p>
            <a:pPr marL="0" lvl="2">
              <a:lnSpc>
                <a:spcPts val="22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2200" dirty="0" smtClean="0"/>
              <a:t>8/25 </a:t>
            </a:r>
            <a:r>
              <a:rPr lang="en-US" sz="2200" dirty="0"/>
              <a:t>– wants $2000 for rest of </a:t>
            </a:r>
            <a:r>
              <a:rPr lang="en-US" sz="2200" dirty="0" err="1" smtClean="0"/>
              <a:t>yr</a:t>
            </a:r>
            <a:endParaRPr lang="en-US" sz="2200" dirty="0"/>
          </a:p>
          <a:p>
            <a:pPr marL="347663" lvl="2" indent="-238125">
              <a:lnSpc>
                <a:spcPts val="22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Changes </a:t>
            </a:r>
            <a:r>
              <a:rPr lang="en-US" sz="2200" dirty="0"/>
              <a:t>election to $4500.08 </a:t>
            </a:r>
            <a:endParaRPr lang="en-US" sz="2200" dirty="0" smtClean="0"/>
          </a:p>
          <a:p>
            <a:pPr marL="347663" lvl="2" indent="-238125">
              <a:lnSpc>
                <a:spcPts val="22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Changes effective 9/1 </a:t>
            </a:r>
          </a:p>
          <a:p>
            <a:pPr marL="347663" lvl="2" indent="-238125">
              <a:lnSpc>
                <a:spcPts val="22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24 </a:t>
            </a:r>
            <a:r>
              <a:rPr lang="en-US" sz="2200" dirty="0" err="1" smtClean="0"/>
              <a:t>pps</a:t>
            </a:r>
            <a:endParaRPr lang="en-US" sz="2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5258" y="2861864"/>
            <a:ext cx="385386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00399" y="2863130"/>
            <a:ext cx="357269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81729" y="2458966"/>
            <a:ext cx="4023360" cy="353173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i="1" dirty="0" smtClean="0"/>
              <a:t>Example 2</a:t>
            </a:r>
          </a:p>
          <a:p>
            <a:pPr marL="0" lvl="2">
              <a:buClr>
                <a:schemeClr val="bg1">
                  <a:lumMod val="65000"/>
                </a:schemeClr>
              </a:buClr>
            </a:pPr>
            <a:r>
              <a:rPr lang="en-US" sz="2200" dirty="0" smtClean="0"/>
              <a:t>6/16 </a:t>
            </a:r>
            <a:r>
              <a:rPr lang="en-US" sz="2200" dirty="0"/>
              <a:t>– </a:t>
            </a:r>
            <a:r>
              <a:rPr lang="en-US" sz="2200" dirty="0" smtClean="0"/>
              <a:t>cancelled coverage</a:t>
            </a:r>
            <a:endParaRPr lang="en-US" sz="2200" dirty="0"/>
          </a:p>
          <a:p>
            <a:pPr marL="347663" lvl="2" indent="-238125">
              <a:lnSpc>
                <a:spcPts val="22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Contributes $2500.08 </a:t>
            </a:r>
            <a:endParaRPr lang="en-US" sz="2200" dirty="0" smtClean="0"/>
          </a:p>
          <a:p>
            <a:pPr marL="347663" lvl="2" indent="-238125">
              <a:lnSpc>
                <a:spcPts val="22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No coverage as of July 1</a:t>
            </a:r>
          </a:p>
          <a:p>
            <a:pPr marL="0" lvl="2">
              <a:lnSpc>
                <a:spcPts val="22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2200" dirty="0" smtClean="0"/>
              <a:t>8/25 </a:t>
            </a:r>
            <a:r>
              <a:rPr lang="en-US" sz="2200" dirty="0"/>
              <a:t>– wants $2000 for rest of </a:t>
            </a:r>
            <a:r>
              <a:rPr lang="en-US" sz="2200" dirty="0" err="1" smtClean="0"/>
              <a:t>yr</a:t>
            </a:r>
            <a:endParaRPr lang="en-US" sz="2200" dirty="0" smtClean="0"/>
          </a:p>
          <a:p>
            <a:pPr marL="347663" lvl="2" indent="-238125">
              <a:lnSpc>
                <a:spcPts val="22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Re-enrolls – elects $4500.08 </a:t>
            </a:r>
          </a:p>
          <a:p>
            <a:pPr marL="347663" lvl="2" indent="-238125">
              <a:lnSpc>
                <a:spcPts val="22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Change effective 9/1</a:t>
            </a:r>
          </a:p>
          <a:p>
            <a:pPr marL="347663" lvl="2" indent="-238125">
              <a:lnSpc>
                <a:spcPts val="22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Coverage effective </a:t>
            </a:r>
            <a:r>
              <a:rPr lang="en-US" sz="2200" dirty="0"/>
              <a:t>Jan-June and </a:t>
            </a:r>
            <a:r>
              <a:rPr lang="en-US" sz="2200" dirty="0" smtClean="0"/>
              <a:t>Sept-Dec</a:t>
            </a:r>
          </a:p>
          <a:p>
            <a:pPr marL="347663" lvl="2" indent="-238125">
              <a:lnSpc>
                <a:spcPts val="22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24 or 20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h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rt template.potx" id="{3F7052F0-6515-4B80-8E31-823C00C23BDE}" vid="{7C5D8BC7-78D4-4B06-AC6C-CB6C27C7F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short template</Template>
  <TotalTime>7256</TotalTime>
  <Words>426</Words>
  <Application>Microsoft Office PowerPoint</Application>
  <PresentationFormat>On-screen Show (4:3)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Wingdings</vt:lpstr>
      <vt:lpstr>short template</vt:lpstr>
      <vt:lpstr>2020 Changes to FSA Accounts</vt:lpstr>
      <vt:lpstr>Overview</vt:lpstr>
      <vt:lpstr>otc</vt:lpstr>
      <vt:lpstr>Deadline extensions</vt:lpstr>
      <vt:lpstr>enrollment / changes</vt:lpstr>
      <vt:lpstr>processing</vt:lpstr>
      <vt:lpstr>processing</vt:lpstr>
      <vt:lpstr>processing</vt:lpstr>
      <vt:lpstr>processing</vt:lpstr>
      <vt:lpstr>resources</vt:lpstr>
      <vt:lpstr>PowerPoint Presentation</vt:lpstr>
    </vt:vector>
  </TitlesOfParts>
  <Company>State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 Spending  Accounts  (fsa)</dc:title>
  <dc:creator>Sandusky, Jennifer [DAS]</dc:creator>
  <cp:lastModifiedBy>Pierson, Jim [DAS]</cp:lastModifiedBy>
  <cp:revision>86</cp:revision>
  <cp:lastPrinted>2019-02-11T14:24:46Z</cp:lastPrinted>
  <dcterms:created xsi:type="dcterms:W3CDTF">2018-07-11T14:13:09Z</dcterms:created>
  <dcterms:modified xsi:type="dcterms:W3CDTF">2020-06-18T18:58:06Z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8283FA77-6976-449A-8C49-48B6B7F69C99</vt:lpwstr>
  </property>
  <property fmtid="{D5CDD505-2E9C-101B-9397-08002B2CF9AE}" pid="3" name="ArticulatePath">
    <vt:lpwstr>FSA HRA presentation</vt:lpwstr>
  </property>
</Properties>
</file>