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95" r:id="rId3"/>
    <p:sldId id="271" r:id="rId4"/>
    <p:sldId id="268" r:id="rId5"/>
    <p:sldId id="297" r:id="rId6"/>
    <p:sldId id="276" r:id="rId7"/>
    <p:sldId id="290" r:id="rId8"/>
    <p:sldId id="291" r:id="rId9"/>
    <p:sldId id="292" r:id="rId10"/>
    <p:sldId id="293" r:id="rId11"/>
    <p:sldId id="294" r:id="rId12"/>
    <p:sldId id="272" r:id="rId13"/>
    <p:sldId id="282" r:id="rId14"/>
    <p:sldId id="283" r:id="rId15"/>
    <p:sldId id="274" r:id="rId16"/>
    <p:sldId id="273" r:id="rId17"/>
    <p:sldId id="270" r:id="rId18"/>
    <p:sldId id="281" r:id="rId19"/>
    <p:sldId id="284" r:id="rId20"/>
    <p:sldId id="287" r:id="rId21"/>
    <p:sldId id="286" r:id="rId22"/>
    <p:sldId id="288" r:id="rId23"/>
    <p:sldId id="279" r:id="rId24"/>
    <p:sldId id="296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i5aaTwQtD8UvGmVLCKubJvmP4Vn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ugherty, Katherine [DAS]" initials="DK[" lastIdx="2" clrIdx="0">
    <p:extLst>
      <p:ext uri="{19B8F6BF-5375-455C-9EA6-DF929625EA0E}">
        <p15:presenceInfo xmlns:p15="http://schemas.microsoft.com/office/powerpoint/2012/main" userId="S-1-5-21-1644491937-1450960922-682003330-9855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304"/>
    <a:srgbClr val="D4D9EC"/>
    <a:srgbClr val="36617B"/>
    <a:srgbClr val="FFE500"/>
    <a:srgbClr val="FFE600"/>
    <a:srgbClr val="FF0000"/>
    <a:srgbClr val="15637B"/>
    <a:srgbClr val="C000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6441" autoAdjust="0"/>
  </p:normalViewPr>
  <p:slideViewPr>
    <p:cSldViewPr snapToGrid="0">
      <p:cViewPr varScale="1">
        <p:scale>
          <a:sx n="95" d="100"/>
          <a:sy n="95" d="100"/>
        </p:scale>
        <p:origin x="1008" y="96"/>
      </p:cViewPr>
      <p:guideLst/>
    </p:cSldViewPr>
  </p:slideViewPr>
  <p:outlineViewPr>
    <p:cViewPr>
      <p:scale>
        <a:sx n="33" d="100"/>
        <a:sy n="33" d="100"/>
      </p:scale>
      <p:origin x="0" y="-6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customschemas.google.com/relationships/presentationmetadata" Target="metadata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8.xml"/><Relationship Id="rId13" Type="http://schemas.openxmlformats.org/officeDocument/2006/relationships/slide" Target="slides/slide13.xml"/><Relationship Id="rId18" Type="http://schemas.openxmlformats.org/officeDocument/2006/relationships/slide" Target="slides/slide18.xml"/><Relationship Id="rId3" Type="http://schemas.openxmlformats.org/officeDocument/2006/relationships/slide" Target="slides/slide3.xml"/><Relationship Id="rId21" Type="http://schemas.openxmlformats.org/officeDocument/2006/relationships/slide" Target="slides/slide21.xml"/><Relationship Id="rId7" Type="http://schemas.openxmlformats.org/officeDocument/2006/relationships/slide" Target="slides/slide7.xml"/><Relationship Id="rId12" Type="http://schemas.openxmlformats.org/officeDocument/2006/relationships/slide" Target="slides/slide12.xml"/><Relationship Id="rId17" Type="http://schemas.openxmlformats.org/officeDocument/2006/relationships/slide" Target="slides/slide17.xml"/><Relationship Id="rId2" Type="http://schemas.openxmlformats.org/officeDocument/2006/relationships/slide" Target="slides/slide2.xml"/><Relationship Id="rId16" Type="http://schemas.openxmlformats.org/officeDocument/2006/relationships/slide" Target="slides/slide16.xml"/><Relationship Id="rId20" Type="http://schemas.openxmlformats.org/officeDocument/2006/relationships/slide" Target="slides/slide20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11" Type="http://schemas.openxmlformats.org/officeDocument/2006/relationships/slide" Target="slides/slide11.xml"/><Relationship Id="rId24" Type="http://schemas.openxmlformats.org/officeDocument/2006/relationships/slide" Target="slides/slide24.xml"/><Relationship Id="rId5" Type="http://schemas.openxmlformats.org/officeDocument/2006/relationships/slide" Target="slides/slide5.xml"/><Relationship Id="rId15" Type="http://schemas.openxmlformats.org/officeDocument/2006/relationships/slide" Target="slides/slide15.xml"/><Relationship Id="rId23" Type="http://schemas.openxmlformats.org/officeDocument/2006/relationships/slide" Target="slides/slide23.xml"/><Relationship Id="rId10" Type="http://schemas.openxmlformats.org/officeDocument/2006/relationships/slide" Target="slides/slide10.xml"/><Relationship Id="rId19" Type="http://schemas.openxmlformats.org/officeDocument/2006/relationships/slide" Target="slides/slide19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14" Type="http://schemas.openxmlformats.org/officeDocument/2006/relationships/slide" Target="slides/slide14.xml"/><Relationship Id="rId22" Type="http://schemas.openxmlformats.org/officeDocument/2006/relationships/slide" Target="slides/slide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 panose="020B0604020202020204" pitchFamily="34" charset="0"/>
        <a:ea typeface="Arial" panose="020B060402020202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921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7574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220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9162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1308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33557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 if you</a:t>
            </a:r>
            <a:r>
              <a:rPr lang="en-US" baseline="0" dirty="0"/>
              <a:t> receive automatic notifications through your commodity code selections, I would recommend checking the public site periodically to make sure you don’t miss anything. </a:t>
            </a: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0117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254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5216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294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8598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7894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17164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17501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1975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9729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79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5444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599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267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571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2995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0446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 panose="020B0604020202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jaggaer.my.site.com/SupplierSupportRequest/s/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impacs@das.iowa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hyperlink" Target="https://youtu.be/EEVtkuCNHeI" TargetMode="Externa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hyperlink" Target="https://bids.sciquest.com/apps/Router/PublicEvent?CustomerOrg=DASIowa" TargetMode="Externa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impacs@das.iowa.gov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hyperlink" Target="https://jaggaer.my.site.com/SupplierSupportRequest/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9.xml"/><Relationship Id="rId3" Type="http://schemas.openxmlformats.org/officeDocument/2006/relationships/slide" Target="slide3.xml"/><Relationship Id="rId7" Type="http://schemas.openxmlformats.org/officeDocument/2006/relationships/slide" Target="slide11.xml"/><Relationship Id="rId12" Type="http://schemas.openxmlformats.org/officeDocument/2006/relationships/slide" Target="slide18.xml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6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7.xml"/><Relationship Id="rId5" Type="http://schemas.openxmlformats.org/officeDocument/2006/relationships/slide" Target="slide5.xml"/><Relationship Id="rId15" Type="http://schemas.openxmlformats.org/officeDocument/2006/relationships/slide" Target="slide22.xml"/><Relationship Id="rId10" Type="http://schemas.openxmlformats.org/officeDocument/2006/relationships/slide" Target="slide16.xml"/><Relationship Id="rId4" Type="http://schemas.openxmlformats.org/officeDocument/2006/relationships/slide" Target="slide4.xml"/><Relationship Id="rId9" Type="http://schemas.openxmlformats.org/officeDocument/2006/relationships/slide" Target="slide15.xml"/><Relationship Id="rId1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hyperlink" Target="https://jaggaer.my.site.com/SupplierSupportRequest/s/" TargetMode="External"/><Relationship Id="rId4" Type="http://schemas.openxmlformats.org/officeDocument/2006/relationships/hyperlink" Target="mailto:impacs@das.iowa.go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hyperlink" Target="https://jaggaer.my.site.com/SupplierSupportRequest/s/" TargetMode="External"/><Relationship Id="rId4" Type="http://schemas.openxmlformats.org/officeDocument/2006/relationships/hyperlink" Target="mailto:impacs@das.iowa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ds.sciquest.com/apps/Router/PublicEvent?CustomerOrg=DASIow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mailto:impacs@das.iowa.gov" TargetMode="External"/><Relationship Id="rId4" Type="http://schemas.openxmlformats.org/officeDocument/2006/relationships/hyperlink" Target="https://jaggaer.my.site.com/SupplierSupportRequest/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hyperlink" Target="https://solutions.sciquest.com/apps/Router/SupplierLogin?CustOrg=DASIowa" TargetMode="External"/><Relationship Id="rId4" Type="http://schemas.openxmlformats.org/officeDocument/2006/relationships/hyperlink" Target="mailto:IMPACS@das.iowa.g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8A039C-E96B-8AC0-69D7-2420EB0F6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709809" y="-4709809"/>
            <a:ext cx="2772383" cy="121920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908407A-192A-D7DA-D3B6-8E7C5B8721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72341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</a:rPr>
              <a:t>IMPACS</a:t>
            </a: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User Guide </a:t>
            </a:r>
            <a:r>
              <a:rPr lang="en-US" sz="4400" i="1" dirty="0">
                <a:solidFill>
                  <a:schemeClr val="bg1"/>
                </a:solidFill>
                <a:latin typeface="Arial" panose="020B0604020202020204" pitchFamily="34" charset="0"/>
              </a:rPr>
              <a:t>for Vendors</a:t>
            </a:r>
            <a:endParaRPr lang="en-US" dirty="0"/>
          </a:p>
        </p:txBody>
      </p:sp>
      <p:pic>
        <p:nvPicPr>
          <p:cNvPr id="89" name="Google Shape;89;p2" descr="Iowa Department of Administrative Services logo.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146" y="5199004"/>
            <a:ext cx="8065707" cy="847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8044-2BE4-4545-7E5D-20EB0E59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0" y="365125"/>
            <a:ext cx="8874760" cy="1325563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6B1F8F2-016C-9D1F-68E4-C5DA794E0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79040" y="1644846"/>
            <a:ext cx="339668" cy="400110"/>
            <a:chOff x="2500793" y="1167725"/>
            <a:chExt cx="457200" cy="59937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975C86-EA2E-A3CB-5AB7-85FD04D76EE6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7BE333-3C2B-3885-6064-2CA3D072F549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1BF6B3B-3B6A-4E89-0684-01CF4B6D4A08}"/>
              </a:ext>
            </a:extLst>
          </p:cNvPr>
          <p:cNvSpPr txBox="1">
            <a:spLocks/>
          </p:cNvSpPr>
          <p:nvPr/>
        </p:nvSpPr>
        <p:spPr>
          <a:xfrm>
            <a:off x="2746251" y="1552325"/>
            <a:ext cx="4132069" cy="585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Log in </a:t>
            </a:r>
          </a:p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7" name="Picture 16" descr="A screenshot of a login screen">
            <a:extLst>
              <a:ext uri="{FF2B5EF4-FFF2-40B4-BE49-F238E27FC236}">
                <a16:creationId xmlns:a16="http://schemas.microsoft.com/office/drawing/2014/main" id="{13B25839-DE51-68CD-FC88-056E24614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071" y="2226520"/>
            <a:ext cx="4826526" cy="273410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6B1F8F2-016C-9D1F-68E4-C5DA794E0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2342" y="1552326"/>
            <a:ext cx="339668" cy="400110"/>
            <a:chOff x="2500793" y="1167725"/>
            <a:chExt cx="457200" cy="59937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5975C86-EA2E-A3CB-5AB7-85FD04D76EE6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7BE333-3C2B-3885-6064-2CA3D072F549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9</a:t>
              </a:r>
            </a:p>
          </p:txBody>
        </p:sp>
      </p:grp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1BF6B3B-3B6A-4E89-0684-01CF4B6D4A08}"/>
              </a:ext>
            </a:extLst>
          </p:cNvPr>
          <p:cNvSpPr txBox="1">
            <a:spLocks/>
          </p:cNvSpPr>
          <p:nvPr/>
        </p:nvSpPr>
        <p:spPr>
          <a:xfrm>
            <a:off x="7529553" y="1459805"/>
            <a:ext cx="3891616" cy="585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Send Yourself a One-Time Code and enter it on the next screen</a:t>
            </a:r>
          </a:p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22" name="Picture 21" descr="A screenshot of a login page, directing user to select a one-time code delivery method.">
            <a:extLst>
              <a:ext uri="{FF2B5EF4-FFF2-40B4-BE49-F238E27FC236}">
                <a16:creationId xmlns:a16="http://schemas.microsoft.com/office/drawing/2014/main" id="{3D5F51E5-4911-99C3-CC3C-DF816B842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650" y="2558413"/>
            <a:ext cx="4991797" cy="368668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9D46D70-28FC-17D0-63F1-F99744ACE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34539" y="5145084"/>
            <a:ext cx="708426" cy="708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08ACB9-E65B-BD21-27FB-E579FCEADE3B}"/>
              </a:ext>
            </a:extLst>
          </p:cNvPr>
          <p:cNvSpPr txBox="1"/>
          <p:nvPr/>
        </p:nvSpPr>
        <p:spPr>
          <a:xfrm>
            <a:off x="3242965" y="5098260"/>
            <a:ext cx="28849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dirty="0">
                <a:latin typeface="Arial" panose="020B0604020202020204" pitchFamily="34" charset="0"/>
              </a:rPr>
              <a:t>Issues? Contact support: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b="1" dirty="0">
                <a:solidFill>
                  <a:srgbClr val="15637B"/>
                </a:solidFill>
                <a:latin typeface="Arial" panose="020B0604020202020204" pitchFamily="34" charset="0"/>
              </a:rPr>
              <a:t>DAS</a:t>
            </a:r>
            <a:r>
              <a:rPr lang="en-US" sz="1750" dirty="0">
                <a:latin typeface="Arial" panose="020B0604020202020204" pitchFamily="34" charset="0"/>
              </a:rPr>
              <a:t> 515-823-9083 </a:t>
            </a:r>
            <a:r>
              <a:rPr lang="en-US" sz="1750" dirty="0">
                <a:latin typeface="Arial" panose="020B0604020202020204" pitchFamily="34" charset="0"/>
                <a:hlinkClick r:id="rId7"/>
              </a:rPr>
              <a:t>impacs@das.iowa.gov</a:t>
            </a:r>
            <a:r>
              <a:rPr lang="en-US" sz="1750" dirty="0"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b="1" dirty="0">
                <a:solidFill>
                  <a:srgbClr val="15637B"/>
                </a:solidFill>
                <a:latin typeface="Arial" panose="020B0604020202020204" pitchFamily="34" charset="0"/>
              </a:rPr>
              <a:t>Jaggaer</a:t>
            </a:r>
            <a:r>
              <a:rPr lang="en-US" sz="1750" dirty="0">
                <a:latin typeface="Arial" panose="020B0604020202020204" pitchFamily="34" charset="0"/>
              </a:rPr>
              <a:t> 1-800-233-1121 </a:t>
            </a:r>
          </a:p>
          <a:p>
            <a:pPr marL="274320" lvl="2"/>
            <a:r>
              <a:rPr lang="en-US" sz="1750" dirty="0">
                <a:latin typeface="Arial" panose="020B0604020202020204" pitchFamily="34" charset="0"/>
                <a:hlinkClick r:id="rId8"/>
              </a:rPr>
              <a:t>Jaggaer online support </a:t>
            </a:r>
            <a:endParaRPr lang="en-US" sz="17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62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44F57D5-F9A1-7D6E-AC4C-7E71A2D0C8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00325" y="143996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Completing your profile</a:t>
            </a:r>
            <a:endParaRPr lang="en-US" i="1" dirty="0">
              <a:latin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5CC745-8DCD-173C-B436-E3BFA44DC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00325" y="1329862"/>
            <a:ext cx="339668" cy="400110"/>
            <a:chOff x="2500793" y="1167722"/>
            <a:chExt cx="457200" cy="59936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3E039B4-393D-366C-A697-352D1B12F625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D260A0-CC87-354D-A28E-4CBF9CE3C76C}"/>
                </a:ext>
              </a:extLst>
            </p:cNvPr>
            <p:cNvSpPr txBox="1"/>
            <p:nvPr/>
          </p:nvSpPr>
          <p:spPr>
            <a:xfrm>
              <a:off x="2509871" y="1167722"/>
              <a:ext cx="350594" cy="59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BB7F8-D033-1211-E020-7F84D6A8A067}"/>
              </a:ext>
            </a:extLst>
          </p:cNvPr>
          <p:cNvSpPr txBox="1">
            <a:spLocks/>
          </p:cNvSpPr>
          <p:nvPr/>
        </p:nvSpPr>
        <p:spPr>
          <a:xfrm>
            <a:off x="2674280" y="1032816"/>
            <a:ext cx="4008711" cy="100302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/>
            <a:endParaRPr lang="en-US" sz="2000" dirty="0">
              <a:latin typeface="Arial" panose="020B0604020202020204" pitchFamily="34" charset="0"/>
            </a:endParaRPr>
          </a:p>
          <a:p>
            <a:pPr marL="114300"/>
            <a:r>
              <a:rPr lang="en-US" sz="2000" dirty="0">
                <a:latin typeface="Arial" panose="020B0604020202020204" pitchFamily="34" charset="0"/>
              </a:rPr>
              <a:t>Navigate through tabs on the left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331B1F-F144-BD24-2086-68F4C2F31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86523" y="1349738"/>
            <a:ext cx="339668" cy="400110"/>
            <a:chOff x="2500793" y="1167725"/>
            <a:chExt cx="457200" cy="59937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30645E3-9F35-2E9C-AA5C-66C25130C655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AF1B64-3004-99D3-F243-AF3FFB0944A9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5DD054F-607A-7865-4631-DF1CB9AE5167}"/>
              </a:ext>
            </a:extLst>
          </p:cNvPr>
          <p:cNvSpPr txBox="1"/>
          <p:nvPr/>
        </p:nvSpPr>
        <p:spPr>
          <a:xfrm>
            <a:off x="7321605" y="134973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Be sure to save changes</a:t>
            </a:r>
          </a:p>
        </p:txBody>
      </p:sp>
      <p:grpSp>
        <p:nvGrpSpPr>
          <p:cNvPr id="9" name="Group 8" descr="Computer screenshot of &quot;Welcome to Supplier Registration&quot; page with arrows pointing to navigation tabs on the left and &quot;Save Changes&quot; button in the lower right. ">
            <a:extLst>
              <a:ext uri="{FF2B5EF4-FFF2-40B4-BE49-F238E27FC236}">
                <a16:creationId xmlns:a16="http://schemas.microsoft.com/office/drawing/2014/main" id="{E337F5BC-A995-08AA-E5C0-D7B86A5CAFF6}"/>
              </a:ext>
            </a:extLst>
          </p:cNvPr>
          <p:cNvGrpSpPr/>
          <p:nvPr/>
        </p:nvGrpSpPr>
        <p:grpSpPr>
          <a:xfrm>
            <a:off x="2480392" y="1781858"/>
            <a:ext cx="8135355" cy="3911678"/>
            <a:chOff x="2480392" y="1781858"/>
            <a:chExt cx="8135355" cy="3911678"/>
          </a:xfrm>
        </p:grpSpPr>
        <p:pic>
          <p:nvPicPr>
            <p:cNvPr id="10" name="Picture 9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3509551A-563C-4A51-8944-199E1ACFB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0392" y="1921212"/>
              <a:ext cx="8135355" cy="3772324"/>
            </a:xfrm>
            <a:prstGeom prst="rect">
              <a:avLst/>
            </a:prstGeom>
          </p:spPr>
        </p:pic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E29497C4-DBEC-D571-DD54-83D6DC9FC903}"/>
                </a:ext>
              </a:extLst>
            </p:cNvPr>
            <p:cNvSpPr/>
            <p:nvPr/>
          </p:nvSpPr>
          <p:spPr>
            <a:xfrm rot="7288167">
              <a:off x="3842547" y="2120108"/>
              <a:ext cx="1328152" cy="651651"/>
            </a:xfrm>
            <a:prstGeom prst="rightArrow">
              <a:avLst>
                <a:gd name="adj1" fmla="val 50000"/>
                <a:gd name="adj2" fmla="val 78348"/>
              </a:avLst>
            </a:prstGeom>
            <a:solidFill>
              <a:srgbClr val="FDD304">
                <a:alpha val="6902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BF41B903-E8CB-1C41-B70B-57151411FB2A}"/>
                </a:ext>
              </a:extLst>
            </p:cNvPr>
            <p:cNvSpPr/>
            <p:nvPr/>
          </p:nvSpPr>
          <p:spPr>
            <a:xfrm rot="4678828">
              <a:off x="7753474" y="3113452"/>
              <a:ext cx="3278358" cy="651651"/>
            </a:xfrm>
            <a:prstGeom prst="rightArrow">
              <a:avLst>
                <a:gd name="adj1" fmla="val 50000"/>
                <a:gd name="adj2" fmla="val 78348"/>
              </a:avLst>
            </a:prstGeom>
            <a:solidFill>
              <a:srgbClr val="FDD304">
                <a:alpha val="6902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A0E43F-70F9-DDD4-49BC-FC5422A16785}"/>
                </a:ext>
              </a:extLst>
            </p:cNvPr>
            <p:cNvSpPr/>
            <p:nvPr/>
          </p:nvSpPr>
          <p:spPr>
            <a:xfrm>
              <a:off x="2810927" y="3235039"/>
              <a:ext cx="1501807" cy="1515533"/>
            </a:xfrm>
            <a:prstGeom prst="rect">
              <a:avLst/>
            </a:prstGeom>
            <a:noFill/>
            <a:ln w="57150">
              <a:solidFill>
                <a:srgbClr val="FFE5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76EED7-0F12-ECE7-B6B2-E356D4DDD5B0}"/>
                </a:ext>
              </a:extLst>
            </p:cNvPr>
            <p:cNvSpPr/>
            <p:nvPr/>
          </p:nvSpPr>
          <p:spPr>
            <a:xfrm>
              <a:off x="9424458" y="5141100"/>
              <a:ext cx="945147" cy="346027"/>
            </a:xfrm>
            <a:prstGeom prst="rect">
              <a:avLst/>
            </a:prstGeom>
            <a:noFill/>
            <a:ln w="57150">
              <a:solidFill>
                <a:srgbClr val="FFE5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Google Shape;100;p4">
            <a:extLst>
              <a:ext uri="{FF2B5EF4-FFF2-40B4-BE49-F238E27FC236}">
                <a16:creationId xmlns:a16="http://schemas.microsoft.com/office/drawing/2014/main" id="{4920F002-7B9B-FDBD-BBCF-0FA7FC96F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01;p4">
            <a:extLst>
              <a:ext uri="{FF2B5EF4-FFF2-40B4-BE49-F238E27FC236}">
                <a16:creationId xmlns:a16="http://schemas.microsoft.com/office/drawing/2014/main" id="{48BD24E6-7394-ADAC-DB54-B98E71555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roup 20" descr="Tip: You can return to your profile later from the portal home screen &#10;">
            <a:extLst>
              <a:ext uri="{FF2B5EF4-FFF2-40B4-BE49-F238E27FC236}">
                <a16:creationId xmlns:a16="http://schemas.microsoft.com/office/drawing/2014/main" id="{CF4F28BC-C0AB-91F1-A507-412ABBD1DE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773087" y="6070291"/>
            <a:ext cx="7967695" cy="549258"/>
            <a:chOff x="5373860" y="6965"/>
            <a:chExt cx="900925" cy="407474"/>
          </a:xfrm>
          <a:solidFill>
            <a:srgbClr val="36617B"/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2D67BBEE-4DA3-61BE-1BE5-DA783AFF84C8}"/>
                </a:ext>
              </a:extLst>
            </p:cNvPr>
            <p:cNvSpPr/>
            <p:nvPr/>
          </p:nvSpPr>
          <p:spPr>
            <a:xfrm>
              <a:off x="5373860" y="6965"/>
              <a:ext cx="900925" cy="4074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39C50146-7765-390A-7D07-6B4902B158BA}"/>
                </a:ext>
              </a:extLst>
            </p:cNvPr>
            <p:cNvSpPr txBox="1"/>
            <p:nvPr/>
          </p:nvSpPr>
          <p:spPr>
            <a:xfrm>
              <a:off x="5412129" y="17659"/>
              <a:ext cx="861143" cy="3676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r>
                <a:rPr lang="en-US" sz="19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Tip: </a:t>
              </a:r>
              <a:r>
                <a:rPr lang="en-US" sz="1950" dirty="0">
                  <a:solidFill>
                    <a:schemeClr val="bg1"/>
                  </a:solidFill>
                  <a:latin typeface="Arial" panose="020B0604020202020204" pitchFamily="34" charset="0"/>
                </a:rPr>
                <a:t>You can return to your profile later from the portal home screen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829D3A-7DEC-90DE-C020-FA5395F04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0392" y="5825184"/>
            <a:ext cx="548640" cy="549257"/>
            <a:chOff x="2312742" y="3429000"/>
            <a:chExt cx="365760" cy="36576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06D7D3C-F7F7-30A8-8902-C25716E5B04F}"/>
                </a:ext>
              </a:extLst>
            </p:cNvPr>
            <p:cNvSpPr/>
            <p:nvPr/>
          </p:nvSpPr>
          <p:spPr>
            <a:xfrm>
              <a:off x="2312742" y="3429000"/>
              <a:ext cx="365760" cy="365760"/>
            </a:xfrm>
            <a:prstGeom prst="ellipse">
              <a:avLst/>
            </a:prstGeom>
            <a:solidFill>
              <a:srgbClr val="FDD30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D03BE33-E923-4719-BC70-29454315323B}"/>
                </a:ext>
              </a:extLst>
            </p:cNvPr>
            <p:cNvGrpSpPr/>
            <p:nvPr/>
          </p:nvGrpSpPr>
          <p:grpSpPr>
            <a:xfrm>
              <a:off x="2359388" y="3464032"/>
              <a:ext cx="286205" cy="304165"/>
              <a:chOff x="2236230" y="2886909"/>
              <a:chExt cx="914400" cy="914400"/>
            </a:xfrm>
          </p:grpSpPr>
          <p:pic>
            <p:nvPicPr>
              <p:cNvPr id="27" name="Graphic 26" descr="Lightbulb and gear with solid fill">
                <a:extLst>
                  <a:ext uri="{FF2B5EF4-FFF2-40B4-BE49-F238E27FC236}">
                    <a16:creationId xmlns:a16="http://schemas.microsoft.com/office/drawing/2014/main" id="{ADE3CA1D-87D6-2964-CF0F-4459BE7057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236230" y="28869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76BB6C0-AB97-0AB3-E24B-C495AE781908}"/>
                  </a:ext>
                </a:extLst>
              </p:cNvPr>
              <p:cNvSpPr/>
              <p:nvPr/>
            </p:nvSpPr>
            <p:spPr>
              <a:xfrm>
                <a:off x="2565160" y="3189819"/>
                <a:ext cx="226060" cy="228600"/>
              </a:xfrm>
              <a:prstGeom prst="ellipse">
                <a:avLst/>
              </a:prstGeom>
              <a:solidFill>
                <a:srgbClr val="FDD304"/>
              </a:solidFill>
              <a:ln>
                <a:solidFill>
                  <a:srgbClr val="FDD30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8296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ABE34A8-DBCC-3DF6-4D8B-4384DF3FAF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8719" y="307264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Adding Users: </a:t>
            </a:r>
            <a:r>
              <a:rPr lang="en-US" sz="2800" i="1" dirty="0">
                <a:latin typeface="Arial" panose="020B0604020202020204" pitchFamily="34" charset="0"/>
              </a:rPr>
              <a:t>access the JSN</a:t>
            </a:r>
            <a:r>
              <a:rPr lang="en-US" i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BB7F8-D033-1211-E020-7F84D6A8A067}"/>
              </a:ext>
            </a:extLst>
          </p:cNvPr>
          <p:cNvSpPr txBox="1">
            <a:spLocks/>
          </p:cNvSpPr>
          <p:nvPr/>
        </p:nvSpPr>
        <p:spPr>
          <a:xfrm>
            <a:off x="2636519" y="1545702"/>
            <a:ext cx="8562784" cy="134859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Manage your account on the Jaggaer Supplier Network (JSN) </a:t>
            </a:r>
          </a:p>
          <a:p>
            <a:pPr marL="4572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Access the JSN from your IMPACS account </a:t>
            </a:r>
          </a:p>
          <a:p>
            <a:pPr marL="114300"/>
            <a:endParaRPr lang="en-US" sz="2400" dirty="0">
              <a:latin typeface="Arial" panose="020B0604020202020204" pitchFamily="34" charset="0"/>
            </a:endParaRPr>
          </a:p>
          <a:p>
            <a:pPr marL="114300"/>
            <a:endParaRPr lang="en-US" sz="2400" dirty="0">
              <a:latin typeface="Arial" panose="020B0604020202020204" pitchFamily="34" charset="0"/>
            </a:endParaRPr>
          </a:p>
        </p:txBody>
      </p:sp>
      <p:grpSp>
        <p:nvGrpSpPr>
          <p:cNvPr id="10" name="Group 9" descr="Computer screenshot of IMPACS portal homepage when logged in. Highlights profile icon in the upper right corner, then &quot;Return to JAGGAER Supplier Network&quot; button. ">
            <a:extLst>
              <a:ext uri="{FF2B5EF4-FFF2-40B4-BE49-F238E27FC236}">
                <a16:creationId xmlns:a16="http://schemas.microsoft.com/office/drawing/2014/main" id="{AE87674B-3171-D7C8-E746-C88C2C6A073B}"/>
              </a:ext>
            </a:extLst>
          </p:cNvPr>
          <p:cNvGrpSpPr/>
          <p:nvPr/>
        </p:nvGrpSpPr>
        <p:grpSpPr>
          <a:xfrm>
            <a:off x="2974805" y="2808214"/>
            <a:ext cx="7528560" cy="2193260"/>
            <a:chOff x="2496632" y="3429000"/>
            <a:chExt cx="7528560" cy="219326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08EC76-13AC-E523-DAA0-F91747BF2F61}"/>
                </a:ext>
              </a:extLst>
            </p:cNvPr>
            <p:cNvGrpSpPr/>
            <p:nvPr/>
          </p:nvGrpSpPr>
          <p:grpSpPr>
            <a:xfrm>
              <a:off x="2496632" y="3429000"/>
              <a:ext cx="7528560" cy="2060893"/>
              <a:chOff x="3124200" y="2709228"/>
              <a:chExt cx="5943600" cy="1439545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38453573-2373-73FA-BDB5-E087B33AF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24200" y="2709228"/>
                <a:ext cx="5943600" cy="143954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4085E23-A8D7-4676-CB4F-61A188BBDC56}"/>
                  </a:ext>
                </a:extLst>
              </p:cNvPr>
              <p:cNvSpPr/>
              <p:nvPr/>
            </p:nvSpPr>
            <p:spPr>
              <a:xfrm>
                <a:off x="3766184" y="2754630"/>
                <a:ext cx="154306" cy="647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9BCDEB53-48EF-8501-E8F2-CCD9AE03EC8D}"/>
                </a:ext>
              </a:extLst>
            </p:cNvPr>
            <p:cNvSpPr/>
            <p:nvPr/>
          </p:nvSpPr>
          <p:spPr>
            <a:xfrm rot="13943600">
              <a:off x="8897168" y="4696263"/>
              <a:ext cx="1200343" cy="651651"/>
            </a:xfrm>
            <a:prstGeom prst="rightArrow">
              <a:avLst>
                <a:gd name="adj1" fmla="val 50000"/>
                <a:gd name="adj2" fmla="val 78348"/>
              </a:avLst>
            </a:prstGeom>
            <a:solidFill>
              <a:srgbClr val="FDD304">
                <a:alpha val="6902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5346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E0AF653-940B-FA94-A10E-5216D601EC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01973" y="184479"/>
            <a:ext cx="10515600" cy="132556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Arial"/>
              </a:rPr>
              <a:t>Adding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Users: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</a:rPr>
              <a:t>search for existing users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BB7F8-D033-1211-E020-7F84D6A8A067}"/>
              </a:ext>
            </a:extLst>
          </p:cNvPr>
          <p:cNvSpPr txBox="1">
            <a:spLocks/>
          </p:cNvSpPr>
          <p:nvPr/>
        </p:nvSpPr>
        <p:spPr>
          <a:xfrm>
            <a:off x="2636515" y="1329608"/>
            <a:ext cx="4770959" cy="329360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/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Navigate to </a:t>
            </a:r>
            <a:r>
              <a:rPr lang="en-US" sz="24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Administer</a:t>
            </a: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&gt; </a:t>
            </a:r>
            <a:r>
              <a:rPr lang="en-US" sz="24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Manage Users</a:t>
            </a: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&gt; </a:t>
            </a:r>
            <a:r>
              <a:rPr lang="en-US" sz="24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Search for Users</a:t>
            </a: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make sure the user is not already registered.</a:t>
            </a:r>
            <a:endParaRPr lang="en-US" sz="3200" dirty="0">
              <a:latin typeface="Arial" panose="020B0604020202020204" pitchFamily="34" charset="0"/>
            </a:endParaRPr>
          </a:p>
          <a:p>
            <a:pPr marL="114300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6" name="Picture 5" descr="A screenshot of a computer screen in Jaggaer Supplier Network showing navigation to &quot;Search for Users&quot; on Administer flyout menu. ">
            <a:extLst>
              <a:ext uri="{FF2B5EF4-FFF2-40B4-BE49-F238E27FC236}">
                <a16:creationId xmlns:a16="http://schemas.microsoft.com/office/drawing/2014/main" id="{23EBD8D4-0A40-B122-347D-E5607E99A5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41"/>
          <a:stretch/>
        </p:blipFill>
        <p:spPr bwMode="auto">
          <a:xfrm>
            <a:off x="2484218" y="3019239"/>
            <a:ext cx="5075555" cy="3691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09B934D-DD1B-CF6B-A62B-4C94E30CB424}"/>
              </a:ext>
            </a:extLst>
          </p:cNvPr>
          <p:cNvSpPr txBox="1">
            <a:spLocks/>
          </p:cNvSpPr>
          <p:nvPr/>
        </p:nvSpPr>
        <p:spPr>
          <a:xfrm>
            <a:off x="7968809" y="1315017"/>
            <a:ext cx="4402048" cy="32079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/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they are not </a:t>
            </a:r>
            <a:r>
              <a:rPr lang="en-US" sz="24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listed, click </a:t>
            </a:r>
            <a:r>
              <a:rPr lang="en-US" sz="2400" b="1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Create User Request</a:t>
            </a:r>
            <a:endParaRPr lang="en-US" sz="3200" b="1" dirty="0">
              <a:latin typeface="Arial" panose="020B0604020202020204" pitchFamily="34" charset="0"/>
            </a:endParaRPr>
          </a:p>
          <a:p>
            <a:pPr marL="114300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9" name="Picture 8" descr="A screenshot of User list, highlighting the &quot;Create User Request&quot; in the upper right corner of screen. ">
            <a:extLst>
              <a:ext uri="{FF2B5EF4-FFF2-40B4-BE49-F238E27FC236}">
                <a16:creationId xmlns:a16="http://schemas.microsoft.com/office/drawing/2014/main" id="{53E7AA7E-8DCF-D984-69E6-3BBB53DEE9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6" r="-321"/>
          <a:stretch/>
        </p:blipFill>
        <p:spPr bwMode="auto">
          <a:xfrm>
            <a:off x="7948975" y="2502982"/>
            <a:ext cx="3526164" cy="3293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3477621-D0FB-D143-54C6-D757D15D1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47309" y="1342562"/>
            <a:ext cx="339668" cy="400110"/>
            <a:chOff x="2500793" y="1167724"/>
            <a:chExt cx="457200" cy="59937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0E14B7F-5C0F-4769-65DD-0B4EF8C70A05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2544D8-F968-6D74-606B-CE839595168E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F7EB3B-D910-925B-C9EC-811C4CF5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82622" y="1309987"/>
            <a:ext cx="339668" cy="400110"/>
            <a:chOff x="2500793" y="1167724"/>
            <a:chExt cx="457200" cy="59937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80D5D7-AD1C-2F5E-E4C2-E85C8A98E133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3FF1F7-824C-52E8-01C0-2C5575AE0899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2725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1A1F1F78-D9D4-0293-6BEB-70D724B794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573" y="328724"/>
            <a:ext cx="10515600" cy="132556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Arial"/>
              </a:rPr>
              <a:t>Adding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Users: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</a:rPr>
              <a:t>send new user request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BB7F8-D033-1211-E020-7F84D6A8A067}"/>
              </a:ext>
            </a:extLst>
          </p:cNvPr>
          <p:cNvSpPr txBox="1">
            <a:spLocks/>
          </p:cNvSpPr>
          <p:nvPr/>
        </p:nvSpPr>
        <p:spPr>
          <a:xfrm>
            <a:off x="2810982" y="1728745"/>
            <a:ext cx="4770959" cy="329360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spcAft>
                <a:spcPts val="12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Fill in the required information</a:t>
            </a:r>
          </a:p>
          <a:p>
            <a:pPr marL="114300">
              <a:spcAft>
                <a:spcPts val="1200"/>
              </a:spcAft>
            </a:pP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Add a Role – </a:t>
            </a:r>
            <a:r>
              <a:rPr lang="en-US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Manage All Portal Activities</a:t>
            </a: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 allows the user to reply to bids in IMPACS </a:t>
            </a:r>
          </a:p>
          <a:p>
            <a:pPr marL="114300">
              <a:spcAft>
                <a:spcPts val="1200"/>
              </a:spcAft>
            </a:pPr>
            <a:r>
              <a:rPr lang="en-US" sz="2400" dirty="0">
                <a:latin typeface="Arial" panose="020B0604020202020204" pitchFamily="34" charset="0"/>
                <a:cs typeface="Times New Roman" panose="02020603050405020304" pitchFamily="18" charset="0"/>
              </a:rPr>
              <a:t>Click Send User Request</a:t>
            </a:r>
            <a:endParaRPr lang="en-US" sz="3200" dirty="0">
              <a:latin typeface="Arial" panose="020B0604020202020204" pitchFamily="34" charset="0"/>
            </a:endParaRPr>
          </a:p>
          <a:p>
            <a:pPr marL="114300"/>
            <a:endParaRPr lang="en-US" sz="2400" dirty="0">
              <a:latin typeface="Arial" panose="020B0604020202020204" pitchFamily="34" charset="0"/>
            </a:endParaRPr>
          </a:p>
        </p:txBody>
      </p:sp>
      <p:pic>
        <p:nvPicPr>
          <p:cNvPr id="5" name="Picture 4" descr="A screenshot of a computer screen on &quot;User Identification&quot; page highlighting the &quot;Role&quot; field. ">
            <a:extLst>
              <a:ext uri="{FF2B5EF4-FFF2-40B4-BE49-F238E27FC236}">
                <a16:creationId xmlns:a16="http://schemas.microsoft.com/office/drawing/2014/main" id="{BFC39F5E-FA0F-0B7C-3073-35E9AA874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756" y="1690688"/>
            <a:ext cx="3389051" cy="3809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B1E1560-ECB0-EE54-5B4A-BE0326E1B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08829" y="2291136"/>
            <a:ext cx="339668" cy="400110"/>
            <a:chOff x="2500793" y="1167724"/>
            <a:chExt cx="457200" cy="5993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0589A89-7EC4-5312-0A06-5CDA2126112C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8EB38A3-0D77-D28B-726C-42C8BF88EFF2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B604B2B-EFBE-DA43-FD3A-D65196193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08829" y="3478210"/>
            <a:ext cx="339668" cy="400110"/>
            <a:chOff x="2500793" y="1167724"/>
            <a:chExt cx="457200" cy="59937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9B93CA5-6210-F47E-ED5C-B9B43DE9D722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308EB1-D076-0D92-4AAD-C6608C2B14AB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647BFA-D3FF-C896-22F7-6A1A712CC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15141" y="1722344"/>
            <a:ext cx="339668" cy="400110"/>
            <a:chOff x="2500793" y="1167724"/>
            <a:chExt cx="457200" cy="59937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6AE1F1-1EF0-ED39-2C9A-215B7753FB31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5FD55A-636C-B870-3320-F6909AF0DD3F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5257060-2545-C9BA-CDBC-AB610FFCE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74545">
            <a:off x="6830057" y="3428715"/>
            <a:ext cx="1385411" cy="499100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 descr="Tips: &#10;Completing your JSN profile can help other Jaggaer customers find your business &#10;Learn more about managing your JSN profile here: https://youtu.be/EEVtkuCNHeI">
            <a:extLst>
              <a:ext uri="{FF2B5EF4-FFF2-40B4-BE49-F238E27FC236}">
                <a16:creationId xmlns:a16="http://schemas.microsoft.com/office/drawing/2014/main" id="{D2998EAD-A0ED-2910-17B9-7F163F0CE6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289013" y="4275329"/>
            <a:ext cx="3637282" cy="2204771"/>
            <a:chOff x="5373860" y="6965"/>
            <a:chExt cx="900925" cy="407474"/>
          </a:xfrm>
          <a:solidFill>
            <a:srgbClr val="36617B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7576B10-EE64-0D94-C4E2-A2834EDC8867}"/>
                </a:ext>
              </a:extLst>
            </p:cNvPr>
            <p:cNvSpPr/>
            <p:nvPr/>
          </p:nvSpPr>
          <p:spPr>
            <a:xfrm>
              <a:off x="5373860" y="6965"/>
              <a:ext cx="900925" cy="4074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804BC2D8-4A7F-EF49-2A2A-A8773A533990}"/>
                </a:ext>
              </a:extLst>
            </p:cNvPr>
            <p:cNvSpPr txBox="1"/>
            <p:nvPr/>
          </p:nvSpPr>
          <p:spPr>
            <a:xfrm>
              <a:off x="5412129" y="17659"/>
              <a:ext cx="861143" cy="3676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   </a:t>
              </a:r>
              <a:r>
                <a:rPr lang="en-US" sz="17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Tips: 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Completing your JSN profile can help other Jaggaer customers find your business 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Learn more about managing your JSN profile </a:t>
              </a:r>
              <a:r>
                <a:rPr lang="en-US" sz="1750" dirty="0">
                  <a:solidFill>
                    <a:srgbClr val="FDD304"/>
                  </a:solidFill>
                  <a:latin typeface="Arial" panose="020B0604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here</a:t>
              </a:r>
              <a:endParaRPr lang="en-US" sz="1750" kern="1200" dirty="0">
                <a:solidFill>
                  <a:srgbClr val="FDD304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786121-4EBF-81CA-9FFD-41AB01858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16662" y="4235777"/>
            <a:ext cx="365760" cy="365760"/>
            <a:chOff x="2312742" y="3429000"/>
            <a:chExt cx="365760" cy="36576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FE27B59-2261-DF53-CC14-8D94482C3108}"/>
                </a:ext>
              </a:extLst>
            </p:cNvPr>
            <p:cNvSpPr/>
            <p:nvPr/>
          </p:nvSpPr>
          <p:spPr>
            <a:xfrm>
              <a:off x="2312742" y="3429000"/>
              <a:ext cx="365760" cy="365760"/>
            </a:xfrm>
            <a:prstGeom prst="ellipse">
              <a:avLst/>
            </a:prstGeom>
            <a:solidFill>
              <a:srgbClr val="FDD30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AD3790B-63AF-5D96-7BAC-4ADBF74D0479}"/>
                </a:ext>
              </a:extLst>
            </p:cNvPr>
            <p:cNvGrpSpPr/>
            <p:nvPr/>
          </p:nvGrpSpPr>
          <p:grpSpPr>
            <a:xfrm>
              <a:off x="2359388" y="3464032"/>
              <a:ext cx="286205" cy="304165"/>
              <a:chOff x="2236230" y="2886909"/>
              <a:chExt cx="914400" cy="914400"/>
            </a:xfrm>
          </p:grpSpPr>
          <p:pic>
            <p:nvPicPr>
              <p:cNvPr id="21" name="Graphic 20" descr="Lightbulb and gear with solid fill">
                <a:extLst>
                  <a:ext uri="{FF2B5EF4-FFF2-40B4-BE49-F238E27FC236}">
                    <a16:creationId xmlns:a16="http://schemas.microsoft.com/office/drawing/2014/main" id="{3AC19E02-3033-7592-6FA4-7B8630D918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236230" y="28869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38463F0-1098-60CB-AD36-02F4B8258562}"/>
                  </a:ext>
                </a:extLst>
              </p:cNvPr>
              <p:cNvSpPr/>
              <p:nvPr/>
            </p:nvSpPr>
            <p:spPr>
              <a:xfrm>
                <a:off x="2565160" y="3189819"/>
                <a:ext cx="226060" cy="228600"/>
              </a:xfrm>
              <a:prstGeom prst="ellipse">
                <a:avLst/>
              </a:prstGeom>
              <a:solidFill>
                <a:srgbClr val="FDD304"/>
              </a:solidFill>
              <a:ln>
                <a:solidFill>
                  <a:srgbClr val="FDD30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8596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46B5CF27-448D-3280-A6C0-9F12E5223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718" y="1366437"/>
            <a:ext cx="1071644" cy="824905"/>
            <a:chOff x="5415513" y="1130577"/>
            <a:chExt cx="1628789" cy="118927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25A67D-2B50-37BD-DDDF-1173500E30B9}"/>
                </a:ext>
              </a:extLst>
            </p:cNvPr>
            <p:cNvGrpSpPr/>
            <p:nvPr/>
          </p:nvGrpSpPr>
          <p:grpSpPr>
            <a:xfrm>
              <a:off x="5526398" y="1249999"/>
              <a:ext cx="1517904" cy="1069848"/>
              <a:chOff x="5378432" y="0"/>
              <a:chExt cx="900925" cy="407474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80D3A07-D443-8F5B-8C05-669D71A86272}"/>
                  </a:ext>
                </a:extLst>
              </p:cNvPr>
              <p:cNvSpPr/>
              <p:nvPr/>
            </p:nvSpPr>
            <p:spPr>
              <a:xfrm>
                <a:off x="5378432" y="0"/>
                <a:ext cx="900925" cy="407474"/>
              </a:xfrm>
              <a:prstGeom prst="roundRect">
                <a:avLst/>
              </a:prstGeom>
              <a:solidFill>
                <a:srgbClr val="15637B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Rectangle: Rounded Corners 4">
                <a:extLst>
                  <a:ext uri="{FF2B5EF4-FFF2-40B4-BE49-F238E27FC236}">
                    <a16:creationId xmlns:a16="http://schemas.microsoft.com/office/drawing/2014/main" id="{6BD9B007-0896-0F80-24CD-45134F9D349E}"/>
                  </a:ext>
                </a:extLst>
              </p:cNvPr>
              <p:cNvSpPr txBox="1"/>
              <p:nvPr/>
            </p:nvSpPr>
            <p:spPr>
              <a:xfrm>
                <a:off x="5398322" y="19891"/>
                <a:ext cx="861143" cy="3676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marL="0" lvl="0" indent="0" algn="ctr" defTabSz="311150">
                  <a:lnSpc>
                    <a:spcPct val="90000"/>
                  </a:lnSpc>
                  <a:spcBef>
                    <a:spcPct val="0"/>
                  </a:spcBef>
                  <a:buNone/>
                </a:pPr>
                <a:r>
                  <a:rPr lang="en-US" sz="1200" b="1" kern="1200" dirty="0">
                    <a:latin typeface="Arial" panose="020B0604020202020204" pitchFamily="34" charset="0"/>
                  </a:rPr>
                  <a:t>RFB</a:t>
                </a:r>
              </a:p>
              <a:p>
                <a:pPr marL="0" lvl="0" indent="0" algn="ctr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200" kern="1200" dirty="0">
                    <a:latin typeface="Arial" panose="020B0604020202020204" pitchFamily="34" charset="0"/>
                  </a:rPr>
                  <a:t>Request for Bid</a:t>
                </a: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A25DE0-3518-03AA-FF5F-F7AE3BCEE729}"/>
                </a:ext>
              </a:extLst>
            </p:cNvPr>
            <p:cNvSpPr/>
            <p:nvPr/>
          </p:nvSpPr>
          <p:spPr>
            <a:xfrm>
              <a:off x="5415513" y="1130577"/>
              <a:ext cx="486561" cy="48675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latin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922FC0-124F-DACA-BED2-6B403670B055}"/>
                </a:ext>
              </a:extLst>
            </p:cNvPr>
            <p:cNvSpPr/>
            <p:nvPr/>
          </p:nvSpPr>
          <p:spPr>
            <a:xfrm>
              <a:off x="5469065" y="1173756"/>
              <a:ext cx="403399" cy="407474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 l="-1000" r="-1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10D68B-FB66-B6F8-5377-CB861DE2C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3911" y="2381011"/>
            <a:ext cx="1048210" cy="844606"/>
            <a:chOff x="7570261" y="1119639"/>
            <a:chExt cx="1593172" cy="1217673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85F8251-5058-0193-4482-5D77E433DC7F}"/>
                </a:ext>
              </a:extLst>
            </p:cNvPr>
            <p:cNvGrpSpPr/>
            <p:nvPr/>
          </p:nvGrpSpPr>
          <p:grpSpPr>
            <a:xfrm>
              <a:off x="7570261" y="1119639"/>
              <a:ext cx="1593172" cy="1217673"/>
              <a:chOff x="7570261" y="1119639"/>
              <a:chExt cx="1593172" cy="1217673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DC9753A-06D6-5B6C-75F0-EC7B9B8D9F89}"/>
                  </a:ext>
                </a:extLst>
              </p:cNvPr>
              <p:cNvGrpSpPr/>
              <p:nvPr/>
            </p:nvGrpSpPr>
            <p:grpSpPr>
              <a:xfrm>
                <a:off x="7645529" y="1267464"/>
                <a:ext cx="1517904" cy="1069848"/>
                <a:chOff x="5850952" y="0"/>
                <a:chExt cx="900925" cy="407474"/>
              </a:xfrm>
            </p:grpSpPr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7578171A-AF24-BB70-6803-8D8CB2F1CEE8}"/>
                    </a:ext>
                  </a:extLst>
                </p:cNvPr>
                <p:cNvSpPr/>
                <p:nvPr/>
              </p:nvSpPr>
              <p:spPr>
                <a:xfrm>
                  <a:off x="5850952" y="0"/>
                  <a:ext cx="900925" cy="407474"/>
                </a:xfrm>
                <a:prstGeom prst="roundRect">
                  <a:avLst/>
                </a:prstGeom>
                <a:solidFill>
                  <a:srgbClr val="15637B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Rectangle: Rounded Corners 4">
                  <a:extLst>
                    <a:ext uri="{FF2B5EF4-FFF2-40B4-BE49-F238E27FC236}">
                      <a16:creationId xmlns:a16="http://schemas.microsoft.com/office/drawing/2014/main" id="{0BF2343F-D2FC-7948-54F1-D3ACE53AE64B}"/>
                    </a:ext>
                  </a:extLst>
                </p:cNvPr>
                <p:cNvSpPr txBox="1"/>
                <p:nvPr/>
              </p:nvSpPr>
              <p:spPr>
                <a:xfrm>
                  <a:off x="5870843" y="19891"/>
                  <a:ext cx="861143" cy="36769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6670" tIns="26670" rIns="26670" bIns="26670" numCol="1" spcCol="1270" anchor="ctr" anchorCtr="0">
                  <a:noAutofit/>
                </a:bodyPr>
                <a:lstStyle/>
                <a:p>
                  <a:pPr marL="0" lvl="0" indent="0" algn="ctr" defTabSz="311150">
                    <a:lnSpc>
                      <a:spcPct val="90000"/>
                    </a:lnSpc>
                    <a:spcBef>
                      <a:spcPct val="0"/>
                    </a:spcBef>
                    <a:buNone/>
                  </a:pPr>
                  <a:r>
                    <a:rPr lang="en-US" sz="1200" b="1" kern="1200" dirty="0">
                      <a:latin typeface="Arial" panose="020B0604020202020204" pitchFamily="34" charset="0"/>
                    </a:rPr>
                    <a:t>RFP</a:t>
                  </a:r>
                </a:p>
                <a:p>
                  <a:pPr marL="0" lvl="0" indent="0" algn="ctr" defTabSz="311150">
                    <a:lnSpc>
                      <a:spcPct val="90000"/>
                    </a:lnSpc>
                    <a:spcBef>
                      <a:spcPct val="0"/>
                    </a:spcBef>
                    <a:buNone/>
                  </a:pPr>
                  <a:r>
                    <a:rPr lang="en-US" sz="1200" kern="1200" dirty="0">
                      <a:latin typeface="Arial" panose="020B0604020202020204" pitchFamily="34" charset="0"/>
                    </a:rPr>
                    <a:t>Request for Proposal</a:t>
                  </a:r>
                </a:p>
              </p:txBody>
            </p:sp>
          </p:grp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8214402-B59F-43EB-6A83-F448E79439A4}"/>
                  </a:ext>
                </a:extLst>
              </p:cNvPr>
              <p:cNvSpPr/>
              <p:nvPr/>
            </p:nvSpPr>
            <p:spPr>
              <a:xfrm>
                <a:off x="7570261" y="1119639"/>
                <a:ext cx="486561" cy="486758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DCA294-F7C1-BE5E-2A51-4B0AFC0B01E0}"/>
                </a:ext>
              </a:extLst>
            </p:cNvPr>
            <p:cNvSpPr/>
            <p:nvPr/>
          </p:nvSpPr>
          <p:spPr>
            <a:xfrm>
              <a:off x="7628794" y="1156435"/>
              <a:ext cx="403399" cy="407474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l="-1000" r="-1000"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204A94F-A4BC-88A3-1387-CD4F05B16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845" y="427086"/>
            <a:ext cx="1087330" cy="791203"/>
            <a:chOff x="3154261" y="1203930"/>
            <a:chExt cx="1652630" cy="114068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3DA82CC-C7E5-383D-EDAA-C719CDE0BC9E}"/>
                </a:ext>
              </a:extLst>
            </p:cNvPr>
            <p:cNvGrpSpPr/>
            <p:nvPr/>
          </p:nvGrpSpPr>
          <p:grpSpPr>
            <a:xfrm>
              <a:off x="3289782" y="1271771"/>
              <a:ext cx="1517109" cy="1072841"/>
              <a:chOff x="5378432" y="0"/>
              <a:chExt cx="900925" cy="407474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FA6B45F4-DC64-AA12-1DA5-388E2A3AB6C9}"/>
                  </a:ext>
                </a:extLst>
              </p:cNvPr>
              <p:cNvSpPr/>
              <p:nvPr/>
            </p:nvSpPr>
            <p:spPr>
              <a:xfrm>
                <a:off x="5378432" y="0"/>
                <a:ext cx="900925" cy="407474"/>
              </a:xfrm>
              <a:prstGeom prst="roundRect">
                <a:avLst/>
              </a:prstGeom>
              <a:solidFill>
                <a:srgbClr val="15637B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Rectangle: Rounded Corners 4">
                <a:extLst>
                  <a:ext uri="{FF2B5EF4-FFF2-40B4-BE49-F238E27FC236}">
                    <a16:creationId xmlns:a16="http://schemas.microsoft.com/office/drawing/2014/main" id="{7D119A51-32F5-676D-106C-8BA0AD33F937}"/>
                  </a:ext>
                </a:extLst>
              </p:cNvPr>
              <p:cNvSpPr txBox="1"/>
              <p:nvPr/>
            </p:nvSpPr>
            <p:spPr>
              <a:xfrm>
                <a:off x="5398321" y="19891"/>
                <a:ext cx="861143" cy="36769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26670" rIns="26670" bIns="26670" numCol="1" spcCol="1270" anchor="ctr" anchorCtr="0">
                <a:noAutofit/>
              </a:bodyPr>
              <a:lstStyle/>
              <a:p>
                <a:pPr marL="0" lvl="0" indent="0" algn="ctr" defTabSz="311150">
                  <a:lnSpc>
                    <a:spcPct val="90000"/>
                  </a:lnSpc>
                  <a:spcBef>
                    <a:spcPct val="0"/>
                  </a:spcBef>
                  <a:buNone/>
                </a:pPr>
                <a:r>
                  <a:rPr lang="en-US" sz="1200" b="1" kern="1200" dirty="0">
                    <a:latin typeface="Arial" panose="020B0604020202020204" pitchFamily="34" charset="0"/>
                  </a:rPr>
                  <a:t>RFQ</a:t>
                </a:r>
              </a:p>
              <a:p>
                <a:pPr marL="0" lvl="0" indent="0" algn="ctr" defTabSz="222250">
                  <a:lnSpc>
                    <a:spcPct val="90000"/>
                  </a:lnSpc>
                  <a:spcBef>
                    <a:spcPct val="0"/>
                  </a:spcBef>
                  <a:buNone/>
                </a:pPr>
                <a:r>
                  <a:rPr lang="en-US" sz="1200" kern="1200" dirty="0">
                    <a:latin typeface="Arial" panose="020B0604020202020204" pitchFamily="34" charset="0"/>
                  </a:rPr>
                  <a:t>Request for Quote</a:t>
                </a:r>
              </a:p>
            </p:txBody>
          </p: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CD54A86-CD17-13C8-96C7-1C71050526EB}"/>
                </a:ext>
              </a:extLst>
            </p:cNvPr>
            <p:cNvSpPr/>
            <p:nvPr/>
          </p:nvSpPr>
          <p:spPr>
            <a:xfrm>
              <a:off x="3154261" y="1203930"/>
              <a:ext cx="486561" cy="48675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latin typeface="Arial" panose="020B06040202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B373E69-A2AF-42F2-AD5A-0D8188858238}"/>
                </a:ext>
              </a:extLst>
            </p:cNvPr>
            <p:cNvGrpSpPr/>
            <p:nvPr/>
          </p:nvGrpSpPr>
          <p:grpSpPr>
            <a:xfrm>
              <a:off x="3223021" y="1280293"/>
              <a:ext cx="367904" cy="326104"/>
              <a:chOff x="3223021" y="1280293"/>
              <a:chExt cx="367904" cy="326104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4EC0D8BA-6AD8-0E22-FD3F-66EB28BED37C}"/>
                  </a:ext>
                </a:extLst>
              </p:cNvPr>
              <p:cNvGrpSpPr/>
              <p:nvPr/>
            </p:nvGrpSpPr>
            <p:grpSpPr>
              <a:xfrm>
                <a:off x="3223021" y="1280293"/>
                <a:ext cx="367904" cy="326104"/>
                <a:chOff x="3223021" y="1280293"/>
                <a:chExt cx="367904" cy="326104"/>
              </a:xfrm>
            </p:grpSpPr>
            <p:sp>
              <p:nvSpPr>
                <p:cNvPr id="6" name="Rectangle 5" descr="Email with solid fill">
                  <a:extLst>
                    <a:ext uri="{FF2B5EF4-FFF2-40B4-BE49-F238E27FC236}">
                      <a16:creationId xmlns:a16="http://schemas.microsoft.com/office/drawing/2014/main" id="{FEBC7550-A5B3-2141-32F5-C5FED2C963AF}"/>
                    </a:ext>
                  </a:extLst>
                </p:cNvPr>
                <p:cNvSpPr/>
                <p:nvPr/>
              </p:nvSpPr>
              <p:spPr>
                <a:xfrm>
                  <a:off x="3223021" y="1280293"/>
                  <a:ext cx="367904" cy="326104"/>
                </a:xfrm>
                <a:prstGeom prst="rect">
                  <a:avLst/>
                </a:pr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rcRect/>
                  <a:stretch>
                    <a:fillRect l="-1000" r="-1000"/>
                  </a:stretch>
                </a:blip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2CDD7728-9C0A-729D-90CE-E934AD238B3B}"/>
                    </a:ext>
                  </a:extLst>
                </p:cNvPr>
                <p:cNvSpPr/>
                <p:nvPr/>
              </p:nvSpPr>
              <p:spPr>
                <a:xfrm>
                  <a:off x="3348786" y="1365885"/>
                  <a:ext cx="121544" cy="9525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 dirty="0">
                    <a:latin typeface="Arial" panose="020B0604020202020204" pitchFamily="34" charset="0"/>
                  </a:endParaRPr>
                </a:p>
              </p:txBody>
            </p:sp>
          </p:grp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1CB8FE2-C026-0CB3-82FF-D23F408282BD}"/>
                  </a:ext>
                </a:extLst>
              </p:cNvPr>
              <p:cNvCxnSpPr/>
              <p:nvPr/>
            </p:nvCxnSpPr>
            <p:spPr>
              <a:xfrm>
                <a:off x="3354501" y="1378744"/>
                <a:ext cx="10323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81DE3EF-55DC-7259-15E7-FE9CF252ED88}"/>
                  </a:ext>
                </a:extLst>
              </p:cNvPr>
              <p:cNvCxnSpPr/>
              <p:nvPr/>
            </p:nvCxnSpPr>
            <p:spPr>
              <a:xfrm>
                <a:off x="3354501" y="1411129"/>
                <a:ext cx="10323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86F9BE4-15B4-6717-E523-BC058C872A95}"/>
                  </a:ext>
                </a:extLst>
              </p:cNvPr>
              <p:cNvCxnSpPr/>
              <p:nvPr/>
            </p:nvCxnSpPr>
            <p:spPr>
              <a:xfrm>
                <a:off x="3354501" y="1443514"/>
                <a:ext cx="10323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0EED537-2898-C36A-0A50-034AC1A7E8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14512" y="123708"/>
            <a:ext cx="10515600" cy="132556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Arial"/>
              </a:rPr>
              <a:t>Finding Events: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sym typeface="Arial"/>
              </a:rPr>
              <a:t>three ways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9AD7D31F-8DFC-5762-5BFB-05AB67787B3B}"/>
              </a:ext>
            </a:extLst>
          </p:cNvPr>
          <p:cNvSpPr txBox="1">
            <a:spLocks/>
          </p:cNvSpPr>
          <p:nvPr/>
        </p:nvSpPr>
        <p:spPr>
          <a:xfrm>
            <a:off x="2980205" y="1224752"/>
            <a:ext cx="2685984" cy="82391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</a:rPr>
              <a:t>IMPACS public site</a:t>
            </a:r>
          </a:p>
        </p:txBody>
      </p:sp>
      <p:pic>
        <p:nvPicPr>
          <p:cNvPr id="40" name="Picture 39" descr="A screenshot of a computer screen on IMPACS public postings page highlighting the keyword search box for business opportunities open for bid. ">
            <a:extLst>
              <a:ext uri="{FF2B5EF4-FFF2-40B4-BE49-F238E27FC236}">
                <a16:creationId xmlns:a16="http://schemas.microsoft.com/office/drawing/2014/main" id="{06D866D9-9304-889A-DAE9-A9F2F6F58A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4512" y="2025630"/>
            <a:ext cx="4208111" cy="3308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616723CB-4065-F11F-A3CE-A4A524C6C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458" y="1264584"/>
            <a:ext cx="339668" cy="400110"/>
            <a:chOff x="2500793" y="1167724"/>
            <a:chExt cx="457200" cy="59937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7A00907B-96CD-ED3C-D5FE-B6C0131FBE52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B66F8B-FC3F-7E8B-B06F-42492909F5E9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25AA023-DE28-F41C-F24A-2582A0D43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01793" y="1236598"/>
            <a:ext cx="339668" cy="400110"/>
            <a:chOff x="2500793" y="1167725"/>
            <a:chExt cx="457200" cy="599371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D140AA4-C568-39D9-EB25-CBD44A106A78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BBBC385-CAE5-C5A5-9D7F-537A5FAD96D4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E4C34E02-93B2-C801-53BC-BB830BC2AE70}"/>
              </a:ext>
            </a:extLst>
          </p:cNvPr>
          <p:cNvSpPr txBox="1">
            <a:spLocks/>
          </p:cNvSpPr>
          <p:nvPr/>
        </p:nvSpPr>
        <p:spPr>
          <a:xfrm>
            <a:off x="8103136" y="1224892"/>
            <a:ext cx="2685984" cy="82391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err="1">
                <a:latin typeface="Arial" panose="020B0604020202020204" pitchFamily="34" charset="0"/>
              </a:rPr>
              <a:t>BidOps</a:t>
            </a:r>
            <a:r>
              <a:rPr lang="en-US" sz="2400" dirty="0">
                <a:latin typeface="Arial" panose="020B0604020202020204" pitchFamily="34" charset="0"/>
              </a:rPr>
              <a:t> public site</a:t>
            </a:r>
          </a:p>
        </p:txBody>
      </p:sp>
      <p:pic>
        <p:nvPicPr>
          <p:cNvPr id="46" name="Picture 45" descr="A screenshot of the &quot;State of Iowa Bid Opportunities&quot; site, on the &quot;Active Bid Opportunities&quot; page, highlighting the keyword search box and column heading search boxes. ">
            <a:extLst>
              <a:ext uri="{FF2B5EF4-FFF2-40B4-BE49-F238E27FC236}">
                <a16:creationId xmlns:a16="http://schemas.microsoft.com/office/drawing/2014/main" id="{663609BC-0349-C695-7366-5F484A5BB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2867" y="1827825"/>
            <a:ext cx="4286248" cy="3320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Text Placeholder 5">
            <a:extLst>
              <a:ext uri="{FF2B5EF4-FFF2-40B4-BE49-F238E27FC236}">
                <a16:creationId xmlns:a16="http://schemas.microsoft.com/office/drawing/2014/main" id="{93CB73D7-6846-6A3D-BF70-379AD01DE6A6}"/>
              </a:ext>
            </a:extLst>
          </p:cNvPr>
          <p:cNvSpPr txBox="1">
            <a:spLocks/>
          </p:cNvSpPr>
          <p:nvPr/>
        </p:nvSpPr>
        <p:spPr>
          <a:xfrm>
            <a:off x="3029682" y="5668963"/>
            <a:ext cx="3625117" cy="82391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</a:rPr>
              <a:t>Email invite by registered commodity code</a:t>
            </a:r>
          </a:p>
        </p:txBody>
      </p:sp>
      <p:pic>
        <p:nvPicPr>
          <p:cNvPr id="64" name="Picture 63" descr="Screenshot of an emailed bid invitation. ">
            <a:extLst>
              <a:ext uri="{FF2B5EF4-FFF2-40B4-BE49-F238E27FC236}">
                <a16:creationId xmlns:a16="http://schemas.microsoft.com/office/drawing/2014/main" id="{778467FF-4ADE-4892-C792-71634BBC0D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3611" y="5485980"/>
            <a:ext cx="2095018" cy="1096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55FA36F0-9A5B-AB72-EC23-05CA446CF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1202" y="5633888"/>
            <a:ext cx="339668" cy="400110"/>
            <a:chOff x="2500793" y="1167725"/>
            <a:chExt cx="457200" cy="599371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42BD671-1263-474F-CA1C-DA4F41051451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AA6CEB5-4D8E-8E94-88B6-B5E020D3DF55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856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10515600" cy="1325563"/>
          </a:xfrm>
        </p:spPr>
        <p:txBody>
          <a:bodyPr/>
          <a:lstStyle/>
          <a:p>
            <a:r>
              <a:rPr lang="en-US" sz="4400" dirty="0">
                <a:solidFill>
                  <a:schemeClr val="dk1"/>
                </a:solidFill>
              </a:rPr>
              <a:t>Responding to Events: </a:t>
            </a:r>
            <a:r>
              <a:rPr lang="en-US" sz="2800" i="1" dirty="0"/>
              <a:t>access </a:t>
            </a:r>
            <a:r>
              <a:rPr lang="en-US" sz="2800" i="1" dirty="0">
                <a:solidFill>
                  <a:schemeClr val="dk1"/>
                </a:solidFill>
              </a:rPr>
              <a:t>two ways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BA1577-2AA5-FAE4-A4E1-92E7A07CA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8921" y="1210901"/>
            <a:ext cx="4448540" cy="823912"/>
          </a:xfrm>
        </p:spPr>
        <p:txBody>
          <a:bodyPr>
            <a:normAutofit/>
          </a:bodyPr>
          <a:lstStyle/>
          <a:p>
            <a:r>
              <a:rPr lang="en-US" sz="2400" b="0" dirty="0"/>
              <a:t>Via email invite </a:t>
            </a:r>
          </a:p>
        </p:txBody>
      </p:sp>
      <p:pic>
        <p:nvPicPr>
          <p:cNvPr id="4" name="Picture 3" descr="A screenshot of a email highlighting the, &quot;Please click the link to view the solicitation&quot; button. ">
            <a:extLst>
              <a:ext uri="{FF2B5EF4-FFF2-40B4-BE49-F238E27FC236}">
                <a16:creationId xmlns:a16="http://schemas.microsoft.com/office/drawing/2014/main" id="{9499ED2A-3128-683A-1A06-93F7088511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0213"/>
          <a:stretch/>
        </p:blipFill>
        <p:spPr>
          <a:xfrm>
            <a:off x="2375185" y="2052631"/>
            <a:ext cx="3447418" cy="424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Rectangle 26" descr="Yellow box highlighting the &quot;please click the link to view the solicitation&quot; button in bid invite email. ">
            <a:extLst>
              <a:ext uri="{FF2B5EF4-FFF2-40B4-BE49-F238E27FC236}">
                <a16:creationId xmlns:a16="http://schemas.microsoft.com/office/drawing/2014/main" id="{6839DF42-742A-0E90-A99F-969E8B58C00C}"/>
              </a:ext>
            </a:extLst>
          </p:cNvPr>
          <p:cNvSpPr/>
          <p:nvPr/>
        </p:nvSpPr>
        <p:spPr>
          <a:xfrm>
            <a:off x="2500794" y="4724216"/>
            <a:ext cx="2082800" cy="436972"/>
          </a:xfrm>
          <a:prstGeom prst="rect">
            <a:avLst/>
          </a:prstGeom>
          <a:noFill/>
          <a:ln w="76200">
            <a:solidFill>
              <a:srgbClr val="FDD3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976444-0B5C-7E21-580D-6F4F318AC27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752269" y="1139047"/>
            <a:ext cx="4956861" cy="823912"/>
          </a:xfrm>
        </p:spPr>
        <p:txBody>
          <a:bodyPr>
            <a:normAutofit/>
          </a:bodyPr>
          <a:lstStyle/>
          <a:p>
            <a:r>
              <a:rPr lang="en-US" sz="2400" b="0" dirty="0"/>
              <a:t>Via </a:t>
            </a:r>
            <a:r>
              <a:rPr lang="en-US" sz="2400" b="0" dirty="0">
                <a:hlinkClick r:id="rId5"/>
              </a:rPr>
              <a:t>IMPACS</a:t>
            </a:r>
            <a:r>
              <a:rPr lang="en-US" sz="2400" b="0" dirty="0"/>
              <a:t> public site</a:t>
            </a:r>
          </a:p>
        </p:txBody>
      </p:sp>
      <p:pic>
        <p:nvPicPr>
          <p:cNvPr id="29" name="Picture 28" descr="A screenshot of IMPACS public posting site, displaying open bid opportunities. ">
            <a:extLst>
              <a:ext uri="{FF2B5EF4-FFF2-40B4-BE49-F238E27FC236}">
                <a16:creationId xmlns:a16="http://schemas.microsoft.com/office/drawing/2014/main" id="{B8376017-D1B5-AECF-57A4-25ECB91F5B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40" r="11608"/>
          <a:stretch/>
        </p:blipFill>
        <p:spPr>
          <a:xfrm>
            <a:off x="6069052" y="2034813"/>
            <a:ext cx="6005505" cy="4054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Rectangle 29" descr="Yellow box highlighting the &quot;Respond Now&quot; button on an open bid posted on the IMPACS public site. ">
            <a:extLst>
              <a:ext uri="{FF2B5EF4-FFF2-40B4-BE49-F238E27FC236}">
                <a16:creationId xmlns:a16="http://schemas.microsoft.com/office/drawing/2014/main" id="{DD609D99-E035-7049-ED49-90245D7DA009}"/>
              </a:ext>
            </a:extLst>
          </p:cNvPr>
          <p:cNvSpPr/>
          <p:nvPr/>
        </p:nvSpPr>
        <p:spPr>
          <a:xfrm>
            <a:off x="11139856" y="3694155"/>
            <a:ext cx="842699" cy="400325"/>
          </a:xfrm>
          <a:prstGeom prst="rect">
            <a:avLst/>
          </a:prstGeom>
          <a:noFill/>
          <a:ln w="76200">
            <a:solidFill>
              <a:srgbClr val="FDD3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65D8D4-44A8-09B8-57DC-373B5EC83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458" y="1574196"/>
            <a:ext cx="339668" cy="400110"/>
            <a:chOff x="2500793" y="1167724"/>
            <a:chExt cx="457200" cy="59937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7A3EECF-048E-F892-28D4-A8E46AA61DC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607C3B-E289-7939-3B38-CACA82584A18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4C340A-53C9-B71F-CF69-A5FFE2A73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558120" y="1531994"/>
            <a:ext cx="339668" cy="400110"/>
            <a:chOff x="2500793" y="1167724"/>
            <a:chExt cx="457200" cy="59937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67EFA97-9DE1-11B0-C3CD-4129A6C1BD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0122E5-CD3B-EDFE-534A-E3DFB1C32BCB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168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30EE3B-C360-2524-0424-4462B64B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615" y="192784"/>
            <a:ext cx="8742680" cy="865802"/>
          </a:xfrm>
        </p:spPr>
        <p:txBody>
          <a:bodyPr/>
          <a:lstStyle/>
          <a:p>
            <a:r>
              <a:rPr lang="en-US" dirty="0"/>
              <a:t>Responding to Events: </a:t>
            </a:r>
            <a:r>
              <a:rPr lang="en-US" sz="2800" i="1" dirty="0">
                <a:solidFill>
                  <a:schemeClr val="dk1"/>
                </a:solidFill>
              </a:rPr>
              <a:t>log in</a:t>
            </a:r>
            <a:r>
              <a:rPr lang="en-US" sz="2800" dirty="0"/>
              <a:t>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53BF43-9B42-EBCE-A305-386D35A35196}"/>
              </a:ext>
            </a:extLst>
          </p:cNvPr>
          <p:cNvSpPr txBox="1"/>
          <p:nvPr/>
        </p:nvSpPr>
        <p:spPr>
          <a:xfrm>
            <a:off x="2534539" y="1134373"/>
            <a:ext cx="46232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</a:rPr>
              <a:t>Enter email, click </a:t>
            </a:r>
            <a:r>
              <a:rPr lang="en-US" sz="2000" b="1" dirty="0">
                <a:latin typeface="Arial" panose="020B0604020202020204" pitchFamily="34" charset="0"/>
              </a:rPr>
              <a:t>Next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</a:rPr>
              <a:t>Enter password, click </a:t>
            </a:r>
            <a:r>
              <a:rPr lang="en-US" sz="2000" b="1" dirty="0">
                <a:latin typeface="Arial" panose="020B0604020202020204" pitchFamily="34" charset="0"/>
              </a:rPr>
              <a:t>Next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</a:p>
          <a:p>
            <a:pPr marL="388620" lvl="2"/>
            <a:r>
              <a:rPr lang="en-US" sz="2000" dirty="0">
                <a:latin typeface="Arial" panose="020B0604020202020204" pitchFamily="34" charset="0"/>
              </a:rPr>
              <a:t>[or click </a:t>
            </a:r>
            <a:r>
              <a:rPr lang="en-US" sz="2000" b="1" dirty="0">
                <a:latin typeface="Arial" panose="020B0604020202020204" pitchFamily="34" charset="0"/>
              </a:rPr>
              <a:t>Forgot Password</a:t>
            </a:r>
            <a:r>
              <a:rPr lang="en-US" sz="2000" dirty="0">
                <a:latin typeface="Arial" panose="020B0604020202020204" pitchFamily="34" charset="0"/>
              </a:rPr>
              <a:t>]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</a:rPr>
              <a:t>You may be prompted for a security code if you haven’t logged in recently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32" name="Group 31" descr="Screenshot of IMPACS log in screen that says, &quot;please log in to view the sourcing event.&quot; Also includes a yellow box highlighting the &quot;Next&quot; button after email is entered. ">
            <a:extLst>
              <a:ext uri="{FF2B5EF4-FFF2-40B4-BE49-F238E27FC236}">
                <a16:creationId xmlns:a16="http://schemas.microsoft.com/office/drawing/2014/main" id="{C518F456-2C2D-5F6D-BC15-1E1C2826DA83}"/>
              </a:ext>
            </a:extLst>
          </p:cNvPr>
          <p:cNvGrpSpPr/>
          <p:nvPr/>
        </p:nvGrpSpPr>
        <p:grpSpPr>
          <a:xfrm>
            <a:off x="7259789" y="1177812"/>
            <a:ext cx="4206240" cy="2842324"/>
            <a:chOff x="6238242" y="344341"/>
            <a:chExt cx="4361673" cy="321724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4F9076-D955-408A-B757-37F1BC17B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8242" y="344341"/>
              <a:ext cx="4361673" cy="32172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EDCD22-E194-DF62-560E-8727EE75D41E}"/>
                </a:ext>
              </a:extLst>
            </p:cNvPr>
            <p:cNvSpPr/>
            <p:nvPr/>
          </p:nvSpPr>
          <p:spPr>
            <a:xfrm>
              <a:off x="9477224" y="2150394"/>
              <a:ext cx="822960" cy="319383"/>
            </a:xfrm>
            <a:prstGeom prst="rect">
              <a:avLst/>
            </a:prstGeom>
            <a:noFill/>
            <a:ln w="76200"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4" name="Google Shape;94;p3">
            <a:extLst>
              <a:ext uri="{FF2B5EF4-FFF2-40B4-BE49-F238E27FC236}">
                <a16:creationId xmlns:a16="http://schemas.microsoft.com/office/drawing/2014/main" id="{4E188797-FBAC-36E1-7E39-3EC8E728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59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95;p3">
            <a:extLst>
              <a:ext uri="{FF2B5EF4-FFF2-40B4-BE49-F238E27FC236}">
                <a16:creationId xmlns:a16="http://schemas.microsoft.com/office/drawing/2014/main" id="{E02C259B-DAA8-FB4A-2344-2CB068572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roup 32" descr="Screenshot of log in page highlighting the &quot;Forgot Password?&quot; link ">
            <a:extLst>
              <a:ext uri="{FF2B5EF4-FFF2-40B4-BE49-F238E27FC236}">
                <a16:creationId xmlns:a16="http://schemas.microsoft.com/office/drawing/2014/main" id="{A6FB1F51-A325-A2BE-90D1-9090B9D7BD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293900" y="4203001"/>
            <a:ext cx="4138019" cy="2301439"/>
            <a:chOff x="6350068" y="4034050"/>
            <a:chExt cx="4138019" cy="23014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3DC6F99-F11A-FE1D-1B53-FAF7133B7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50068" y="4034050"/>
              <a:ext cx="4138019" cy="23014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713798-889C-8B43-D953-2C922E9AB1C1}"/>
                </a:ext>
              </a:extLst>
            </p:cNvPr>
            <p:cNvSpPr/>
            <p:nvPr/>
          </p:nvSpPr>
          <p:spPr>
            <a:xfrm>
              <a:off x="9215410" y="5039360"/>
              <a:ext cx="964910" cy="345571"/>
            </a:xfrm>
            <a:prstGeom prst="rect">
              <a:avLst/>
            </a:prstGeom>
            <a:noFill/>
            <a:ln w="76200"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 21" descr="Tips: &#10;Check spam for security codes and password reset links. It may take a few minutes&#10;Always use the most recent code&#10;">
            <a:extLst>
              <a:ext uri="{FF2B5EF4-FFF2-40B4-BE49-F238E27FC236}">
                <a16:creationId xmlns:a16="http://schemas.microsoft.com/office/drawing/2014/main" id="{4AC1A7FA-EC3D-7F06-83E3-755E3E4CDE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762058" y="3076680"/>
            <a:ext cx="3637282" cy="1886913"/>
            <a:chOff x="5373860" y="6965"/>
            <a:chExt cx="900925" cy="407474"/>
          </a:xfrm>
          <a:solidFill>
            <a:srgbClr val="36617B"/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8296B30-EC5A-3561-8B65-224AFD148E7B}"/>
                </a:ext>
              </a:extLst>
            </p:cNvPr>
            <p:cNvSpPr/>
            <p:nvPr/>
          </p:nvSpPr>
          <p:spPr>
            <a:xfrm>
              <a:off x="5373860" y="6965"/>
              <a:ext cx="900925" cy="4074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: Rounded Corners 4">
              <a:extLst>
                <a:ext uri="{FF2B5EF4-FFF2-40B4-BE49-F238E27FC236}">
                  <a16:creationId xmlns:a16="http://schemas.microsoft.com/office/drawing/2014/main" id="{A06FC189-E752-8F91-DFD5-8C58FE9BDAF3}"/>
                </a:ext>
              </a:extLst>
            </p:cNvPr>
            <p:cNvSpPr txBox="1"/>
            <p:nvPr/>
          </p:nvSpPr>
          <p:spPr>
            <a:xfrm>
              <a:off x="5412129" y="17659"/>
              <a:ext cx="861143" cy="3676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   </a:t>
              </a:r>
              <a:r>
                <a:rPr lang="en-US" sz="17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Tips: 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Check </a:t>
              </a:r>
              <a:r>
                <a:rPr lang="en-US" sz="1750" b="1" dirty="0">
                  <a:solidFill>
                    <a:srgbClr val="FDD304"/>
                  </a:solidFill>
                  <a:latin typeface="Arial" panose="020B0604020202020204" pitchFamily="34" charset="0"/>
                </a:rPr>
                <a:t>spam</a:t>
              </a: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 for security codes and password reset links. It may take a few minutes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Always use the </a:t>
              </a:r>
              <a:r>
                <a:rPr lang="en-US" sz="1750" b="1" dirty="0">
                  <a:solidFill>
                    <a:srgbClr val="FDD304"/>
                  </a:solidFill>
                  <a:latin typeface="Arial" panose="020B0604020202020204" pitchFamily="34" charset="0"/>
                </a:rPr>
                <a:t>most recent code</a:t>
              </a:r>
              <a:endParaRPr lang="en-US" sz="1750" kern="1200" dirty="0">
                <a:solidFill>
                  <a:srgbClr val="FDD304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05B645-5E56-0E72-1169-2DC7F48DD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9707" y="3037128"/>
            <a:ext cx="365760" cy="365760"/>
            <a:chOff x="2312742" y="3429000"/>
            <a:chExt cx="365760" cy="36576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FB4A898-017C-2F41-3DC2-3C8C81D3A89E}"/>
                </a:ext>
              </a:extLst>
            </p:cNvPr>
            <p:cNvSpPr/>
            <p:nvPr/>
          </p:nvSpPr>
          <p:spPr>
            <a:xfrm>
              <a:off x="2312742" y="3429000"/>
              <a:ext cx="365760" cy="365760"/>
            </a:xfrm>
            <a:prstGeom prst="ellipse">
              <a:avLst/>
            </a:prstGeom>
            <a:solidFill>
              <a:srgbClr val="FDD30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2A120ED-54CC-50FD-C5F6-BD69A83B8B73}"/>
                </a:ext>
              </a:extLst>
            </p:cNvPr>
            <p:cNvGrpSpPr/>
            <p:nvPr/>
          </p:nvGrpSpPr>
          <p:grpSpPr>
            <a:xfrm>
              <a:off x="2359388" y="3464032"/>
              <a:ext cx="286205" cy="304165"/>
              <a:chOff x="2236230" y="2886909"/>
              <a:chExt cx="914400" cy="914400"/>
            </a:xfrm>
          </p:grpSpPr>
          <p:pic>
            <p:nvPicPr>
              <p:cNvPr id="17" name="Graphic 16" descr="Lightbulb and gear with solid fill">
                <a:extLst>
                  <a:ext uri="{FF2B5EF4-FFF2-40B4-BE49-F238E27FC236}">
                    <a16:creationId xmlns:a16="http://schemas.microsoft.com/office/drawing/2014/main" id="{6948FDFC-7245-6FAF-A20B-AC1B4428E2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236230" y="28869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EF17896-7E26-5DCA-5300-EFCC100C6EAE}"/>
                  </a:ext>
                </a:extLst>
              </p:cNvPr>
              <p:cNvSpPr/>
              <p:nvPr/>
            </p:nvSpPr>
            <p:spPr>
              <a:xfrm>
                <a:off x="2565160" y="3189819"/>
                <a:ext cx="226060" cy="228600"/>
              </a:xfrm>
              <a:prstGeom prst="ellipse">
                <a:avLst/>
              </a:prstGeom>
              <a:solidFill>
                <a:srgbClr val="FDD304"/>
              </a:solidFill>
              <a:ln>
                <a:solidFill>
                  <a:srgbClr val="FDD30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98EC8A9D-2F68-BABD-1673-F1E480253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34539" y="5145084"/>
            <a:ext cx="708426" cy="7084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21DA4E-36B9-5798-3CE4-A17818E1C5A7}"/>
              </a:ext>
            </a:extLst>
          </p:cNvPr>
          <p:cNvSpPr txBox="1"/>
          <p:nvPr/>
        </p:nvSpPr>
        <p:spPr>
          <a:xfrm>
            <a:off x="3242965" y="5064376"/>
            <a:ext cx="288492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</a:rPr>
              <a:t>Issues? Contact support: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15637B"/>
                </a:solidFill>
                <a:latin typeface="Arial" panose="020B0604020202020204" pitchFamily="34" charset="0"/>
              </a:rPr>
              <a:t>DAS</a:t>
            </a:r>
            <a:r>
              <a:rPr lang="en-US" sz="1700" dirty="0">
                <a:latin typeface="Arial" panose="020B0604020202020204" pitchFamily="34" charset="0"/>
              </a:rPr>
              <a:t> 515-823-9083 </a:t>
            </a:r>
            <a:r>
              <a:rPr lang="en-US" sz="1700" dirty="0">
                <a:latin typeface="Arial" panose="020B0604020202020204" pitchFamily="34" charset="0"/>
                <a:hlinkClick r:id="rId8"/>
              </a:rPr>
              <a:t>impacs@das.iowa.gov</a:t>
            </a:r>
            <a:r>
              <a:rPr lang="en-US" sz="1700" dirty="0"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15637B"/>
                </a:solidFill>
                <a:latin typeface="Arial" panose="020B0604020202020204" pitchFamily="34" charset="0"/>
              </a:rPr>
              <a:t>Jaggaer</a:t>
            </a:r>
            <a:r>
              <a:rPr lang="en-US" sz="1700" dirty="0">
                <a:latin typeface="Arial" panose="020B0604020202020204" pitchFamily="34" charset="0"/>
              </a:rPr>
              <a:t> 1-800-233-1121 </a:t>
            </a:r>
          </a:p>
          <a:p>
            <a:pPr marL="274320" lvl="2"/>
            <a:r>
              <a:rPr lang="en-US" sz="1700" dirty="0">
                <a:latin typeface="Arial" panose="020B0604020202020204" pitchFamily="34" charset="0"/>
                <a:hlinkClick r:id="rId9"/>
              </a:rPr>
              <a:t>Jaggaer online support </a:t>
            </a:r>
            <a:endParaRPr lang="en-US" sz="17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67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9334420" cy="113388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dk1"/>
                </a:solidFill>
              </a:rPr>
              <a:t>Responding to Events: </a:t>
            </a:r>
            <a:r>
              <a:rPr lang="en-US" sz="2800" i="1" dirty="0"/>
              <a:t>required fields</a:t>
            </a:r>
            <a:endParaRPr lang="en-US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A258EA-0D24-E4CE-3449-D8A8A2A5D0E9}"/>
              </a:ext>
            </a:extLst>
          </p:cNvPr>
          <p:cNvSpPr txBox="1"/>
          <p:nvPr/>
        </p:nvSpPr>
        <p:spPr>
          <a:xfrm>
            <a:off x="2618106" y="1742805"/>
            <a:ext cx="36372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You must click </a:t>
            </a:r>
            <a:r>
              <a:rPr lang="en-US" sz="2000" b="1" dirty="0">
                <a:latin typeface="Arial" panose="020B0604020202020204" pitchFamily="34" charset="0"/>
              </a:rPr>
              <a:t>Yes, I intend to Bid</a:t>
            </a:r>
            <a:r>
              <a:rPr lang="en-US" sz="2000" dirty="0">
                <a:latin typeface="Arial" panose="020B0604020202020204" pitchFamily="34" charset="0"/>
              </a:rPr>
              <a:t> before entering responses.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Some Prerequisites are </a:t>
            </a:r>
            <a:r>
              <a:rPr lang="en-US" sz="2000" b="1" dirty="0">
                <a:latin typeface="Arial" panose="020B0604020202020204" pitchFamily="34" charset="0"/>
              </a:rPr>
              <a:t>required</a:t>
            </a:r>
            <a:r>
              <a:rPr lang="en-US" sz="2000" dirty="0">
                <a:latin typeface="Arial" panose="020B0604020202020204" pitchFamily="34" charset="0"/>
              </a:rPr>
              <a:t> to view bids or enter a response. Complete all required Prerequisites before proceeding.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Green checkmarks indicate sections have been completed</a:t>
            </a:r>
          </a:p>
        </p:txBody>
      </p:sp>
      <p:grpSp>
        <p:nvGrpSpPr>
          <p:cNvPr id="16" name="Group 15" descr="Screenshot of warning message that says, &quot;Intent to Bid Not Set.&quot; Yellow box highlighting the &quot;Yes, I Intend to Bid&quot; button. ">
            <a:extLst>
              <a:ext uri="{FF2B5EF4-FFF2-40B4-BE49-F238E27FC236}">
                <a16:creationId xmlns:a16="http://schemas.microsoft.com/office/drawing/2014/main" id="{BD4E873B-E811-4CD1-34FE-F8DD0A4C624C}"/>
              </a:ext>
            </a:extLst>
          </p:cNvPr>
          <p:cNvGrpSpPr/>
          <p:nvPr/>
        </p:nvGrpSpPr>
        <p:grpSpPr>
          <a:xfrm>
            <a:off x="6451640" y="1270680"/>
            <a:ext cx="5355778" cy="1015202"/>
            <a:chOff x="6017445" y="3791383"/>
            <a:chExt cx="5068074" cy="77730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50475F9-1605-F9CD-FD34-13375B043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5704" r="1260"/>
            <a:stretch/>
          </p:blipFill>
          <p:spPr>
            <a:xfrm>
              <a:off x="9236900" y="3791383"/>
              <a:ext cx="1848619" cy="7773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EF921E9-56E0-8E49-1183-4A16552AF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267" r="58613"/>
            <a:stretch/>
          </p:blipFill>
          <p:spPr>
            <a:xfrm>
              <a:off x="6017445" y="3791383"/>
              <a:ext cx="3219455" cy="777307"/>
            </a:xfrm>
            <a:prstGeom prst="rect">
              <a:avLst/>
            </a:prstGeom>
          </p:spPr>
        </p:pic>
      </p:grpSp>
      <p:grpSp>
        <p:nvGrpSpPr>
          <p:cNvPr id="25" name="Group 24" descr="Screenshot of warning message that says, &quot;Prerequisites Required to Enter Bid&quot; ">
            <a:extLst>
              <a:ext uri="{FF2B5EF4-FFF2-40B4-BE49-F238E27FC236}">
                <a16:creationId xmlns:a16="http://schemas.microsoft.com/office/drawing/2014/main" id="{ACF83B96-762E-D87A-15DE-72FB443EDF4B}"/>
              </a:ext>
            </a:extLst>
          </p:cNvPr>
          <p:cNvGrpSpPr/>
          <p:nvPr/>
        </p:nvGrpSpPr>
        <p:grpSpPr>
          <a:xfrm>
            <a:off x="6537626" y="2246176"/>
            <a:ext cx="5269792" cy="1015202"/>
            <a:chOff x="2621234" y="3653777"/>
            <a:chExt cx="5075178" cy="74682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09772D8-2099-EA87-989D-F16F806F6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8531"/>
            <a:stretch/>
          </p:blipFill>
          <p:spPr>
            <a:xfrm>
              <a:off x="2621234" y="3653778"/>
              <a:ext cx="3226560" cy="74682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46F9005-D156-5278-7855-F03358E47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6239" r="1"/>
            <a:stretch/>
          </p:blipFill>
          <p:spPr>
            <a:xfrm>
              <a:off x="5847794" y="3653777"/>
              <a:ext cx="1848618" cy="746825"/>
            </a:xfrm>
            <a:prstGeom prst="rect">
              <a:avLst/>
            </a:prstGeom>
          </p:spPr>
        </p:pic>
      </p:grpSp>
      <p:pic>
        <p:nvPicPr>
          <p:cNvPr id="27" name="Picture 26" descr="Screenshot showing green checkmarks next to completed sections on the lefthand event navigation menu. ">
            <a:extLst>
              <a:ext uri="{FF2B5EF4-FFF2-40B4-BE49-F238E27FC236}">
                <a16:creationId xmlns:a16="http://schemas.microsoft.com/office/drawing/2014/main" id="{726777E9-2BFC-B866-870E-B36B131A3E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1792" b="14124"/>
          <a:stretch/>
        </p:blipFill>
        <p:spPr>
          <a:xfrm>
            <a:off x="6451640" y="3163732"/>
            <a:ext cx="3817951" cy="280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0D41F6E6-9019-3C73-7DE3-9C01AA6F9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94828">
            <a:off x="5562149" y="5106007"/>
            <a:ext cx="1067702" cy="442222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17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10515600" cy="1325563"/>
          </a:xfrm>
        </p:spPr>
        <p:txBody>
          <a:bodyPr/>
          <a:lstStyle/>
          <a:p>
            <a:r>
              <a:rPr lang="en-US" sz="4400" dirty="0">
                <a:solidFill>
                  <a:schemeClr val="dk1"/>
                </a:solidFill>
              </a:rPr>
              <a:t>Responding to Events: </a:t>
            </a:r>
            <a:r>
              <a:rPr lang="en-US" sz="2800" i="1" dirty="0"/>
              <a:t>amendments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BA1577-2AA5-FAE4-A4E1-92E7A07CA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586" y="1382651"/>
            <a:ext cx="6933892" cy="57282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sz="1800" b="0" dirty="0"/>
              <a:t>View Amendment changes. If you’ve started a response, you will automatically get notified when there’s an amendment. </a:t>
            </a:r>
          </a:p>
        </p:txBody>
      </p:sp>
      <p:pic>
        <p:nvPicPr>
          <p:cNvPr id="7" name="Picture 6" descr="A screenshot of IMPACS when logged in and replying to a bid, highlighting the &quot;View amendment changes&quot; link toward the top of the screen. ">
            <a:extLst>
              <a:ext uri="{FF2B5EF4-FFF2-40B4-BE49-F238E27FC236}">
                <a16:creationId xmlns:a16="http://schemas.microsoft.com/office/drawing/2014/main" id="{933F0CC1-19EB-96CA-D5F6-C4FD0C42B0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760" r="14" b="58405"/>
          <a:stretch/>
        </p:blipFill>
        <p:spPr>
          <a:xfrm>
            <a:off x="2624797" y="2007338"/>
            <a:ext cx="8095465" cy="1886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976444-0B5C-7E21-580D-6F4F318AC27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3052718" y="4048413"/>
            <a:ext cx="7259682" cy="8239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sz="1800" b="0" dirty="0"/>
              <a:t>You </a:t>
            </a:r>
            <a:r>
              <a:rPr lang="en-US" sz="1800" dirty="0">
                <a:highlight>
                  <a:srgbClr val="FFE500"/>
                </a:highlight>
              </a:rPr>
              <a:t>MUST recertify and submit </a:t>
            </a:r>
            <a:r>
              <a:rPr lang="en-US" sz="1800" b="0" dirty="0"/>
              <a:t>your response after an amendment. The system saves the rest of your responses previously submitted.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B65D8D4-44A8-09B8-57DC-373B5EC83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24797" y="1382651"/>
            <a:ext cx="339668" cy="400110"/>
            <a:chOff x="2500793" y="1167725"/>
            <a:chExt cx="457200" cy="59937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7A3EECF-048E-F892-28D4-A8E46AA61DC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607C3B-E289-7939-3B38-CACA82584A18}"/>
                </a:ext>
              </a:extLst>
            </p:cNvPr>
            <p:cNvSpPr txBox="1"/>
            <p:nvPr/>
          </p:nvSpPr>
          <p:spPr>
            <a:xfrm>
              <a:off x="2509873" y="1167725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4C340A-53C9-B71F-CF69-A5FFE2A73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3754" y="4271847"/>
            <a:ext cx="339668" cy="400110"/>
            <a:chOff x="2500793" y="1167724"/>
            <a:chExt cx="457200" cy="59937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67EFA97-9DE1-11B0-C3CD-4129A6C1BD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0122E5-CD3B-EDFE-534A-E3DFB1C32BCB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0" name="Picture 9" descr="A screenshot of the &quot;Certification&quot; section at the bottom of the &quot;Review &amp; Submit&quot; page, highlighting the checkbox and &quot;Submit Response&quot; button. ">
            <a:extLst>
              <a:ext uri="{FF2B5EF4-FFF2-40B4-BE49-F238E27FC236}">
                <a16:creationId xmlns:a16="http://schemas.microsoft.com/office/drawing/2014/main" id="{6E899A4A-BE35-DEAA-34C9-631FAEDA7D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639"/>
          <a:stretch/>
        </p:blipFill>
        <p:spPr>
          <a:xfrm>
            <a:off x="2736557" y="4960308"/>
            <a:ext cx="8095465" cy="1570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73543A7-AE2C-42CB-C333-E753514A9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12400" y="5153762"/>
            <a:ext cx="541097" cy="535050"/>
            <a:chOff x="3061215" y="1822311"/>
            <a:chExt cx="711200" cy="7112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9D9316-571E-A67F-CCD4-A9672E897909}"/>
                </a:ext>
              </a:extLst>
            </p:cNvPr>
            <p:cNvSpPr/>
            <p:nvPr/>
          </p:nvSpPr>
          <p:spPr>
            <a:xfrm>
              <a:off x="3363989" y="2017395"/>
              <a:ext cx="108826" cy="40767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4" name="Graphic 3" descr="Warning with solid fill">
              <a:extLst>
                <a:ext uri="{FF2B5EF4-FFF2-40B4-BE49-F238E27FC236}">
                  <a16:creationId xmlns:a16="http://schemas.microsoft.com/office/drawing/2014/main" id="{5BE49583-5E06-F82C-06FB-E32466BBA1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61215" y="1822311"/>
              <a:ext cx="711200" cy="711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403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;p4">
            <a:extLst>
              <a:ext uri="{FF2B5EF4-FFF2-40B4-BE49-F238E27FC236}">
                <a16:creationId xmlns:a16="http://schemas.microsoft.com/office/drawing/2014/main" id="{9E12A34B-A835-950E-FF69-AB6E90F1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517355" y="-5541195"/>
            <a:ext cx="1157292" cy="12192002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890F54-4A4E-F14D-89FD-45DEB56AAD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2040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Overview </a:t>
            </a:r>
            <a:b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Ctrl + Click to jump to a slide</a:t>
            </a:r>
            <a:b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80747-D76B-9CF5-6E4E-25202B77ECB4}"/>
              </a:ext>
            </a:extLst>
          </p:cNvPr>
          <p:cNvSpPr txBox="1">
            <a:spLocks/>
          </p:cNvSpPr>
          <p:nvPr/>
        </p:nvSpPr>
        <p:spPr>
          <a:xfrm>
            <a:off x="2120583" y="1592969"/>
            <a:ext cx="7950835" cy="413158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IMPACS?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Should I Register? 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Registration FAQ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 I Register? 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Completing your profile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Adding Users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ea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 Events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200" dirty="0">
              <a:solidFill>
                <a:schemeClr val="dk1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200" dirty="0">
              <a:solidFill>
                <a:schemeClr val="dk1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200" dirty="0">
              <a:solidFill>
                <a:schemeClr val="dk1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chemeClr val="dk1"/>
                </a:solidFill>
                <a:latin typeface="Arial" panose="020B0604020202020204" pitchFamily="34" charset="0"/>
              </a:rPr>
              <a:t>Responding to Events: </a:t>
            </a:r>
            <a:endParaRPr lang="en-US" sz="2200" i="1" dirty="0"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Two Ways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Log In 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Required Fields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Amendments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Q&amp;A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Returning to an Event 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  <a:p>
            <a:pPr marL="640080" lvl="4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6617B"/>
                </a:solidFill>
                <a:latin typeface="Arial" panose="020B0604020202020204" pitchFamily="34" charset="0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</a:t>
            </a:r>
            <a:endParaRPr lang="en-US" sz="2200" dirty="0">
              <a:solidFill>
                <a:srgbClr val="36617B"/>
              </a:solidFill>
              <a:latin typeface="Arial" panose="020B0604020202020204" pitchFamily="34" charset="0"/>
            </a:endParaRPr>
          </a:p>
        </p:txBody>
      </p:sp>
      <p:pic>
        <p:nvPicPr>
          <p:cNvPr id="89" name="Google Shape;89;p2" descr="Iowa Department of Administrative Services logo. 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63147" y="5768791"/>
            <a:ext cx="8065707" cy="847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790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10515600" cy="1325563"/>
          </a:xfrm>
        </p:spPr>
        <p:txBody>
          <a:bodyPr/>
          <a:lstStyle/>
          <a:p>
            <a:r>
              <a:rPr lang="en-US" sz="4400" dirty="0">
                <a:solidFill>
                  <a:schemeClr val="dk1"/>
                </a:solidFill>
              </a:rPr>
              <a:t>Responding to Events: </a:t>
            </a:r>
            <a:r>
              <a:rPr lang="en-US" sz="2800" i="1" dirty="0"/>
              <a:t>Q&amp;A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BA1577-2AA5-FAE4-A4E1-92E7A07CA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2857" y="1162241"/>
            <a:ext cx="4448540" cy="823912"/>
          </a:xfrm>
        </p:spPr>
        <p:txBody>
          <a:bodyPr>
            <a:normAutofit/>
          </a:bodyPr>
          <a:lstStyle/>
          <a:p>
            <a:r>
              <a:rPr lang="en-US" sz="2400" b="0" dirty="0"/>
              <a:t>Navigate to Q&amp;A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976444-0B5C-7E21-580D-6F4F318AC27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7747398" y="1188292"/>
            <a:ext cx="4956861" cy="823912"/>
          </a:xfrm>
        </p:spPr>
        <p:txBody>
          <a:bodyPr>
            <a:normAutofit/>
          </a:bodyPr>
          <a:lstStyle/>
          <a:p>
            <a:r>
              <a:rPr lang="en-US" b="0" dirty="0"/>
              <a:t>Click </a:t>
            </a:r>
            <a:r>
              <a:rPr lang="en-US" dirty="0"/>
              <a:t>Ask A Question </a:t>
            </a:r>
            <a:endParaRPr lang="en-US" sz="2400" dirty="0"/>
          </a:p>
        </p:txBody>
      </p:sp>
      <p:pic>
        <p:nvPicPr>
          <p:cNvPr id="17" name="Picture 16" descr="A screenshot of the Q &amp; A Board on a bid when logged in and viewing response, highlighting the &quot;Ask A Question&quot; button. ">
            <a:extLst>
              <a:ext uri="{FF2B5EF4-FFF2-40B4-BE49-F238E27FC236}">
                <a16:creationId xmlns:a16="http://schemas.microsoft.com/office/drawing/2014/main" id="{3D7BEBAD-98F8-528E-7E83-506C29E4BF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" b="16082"/>
          <a:stretch/>
        </p:blipFill>
        <p:spPr>
          <a:xfrm>
            <a:off x="2668892" y="2082078"/>
            <a:ext cx="8385188" cy="381329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B65D8D4-44A8-09B8-57DC-373B5EC83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458" y="1574196"/>
            <a:ext cx="339668" cy="400110"/>
            <a:chOff x="2500793" y="1167724"/>
            <a:chExt cx="457200" cy="59937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7A3EECF-048E-F892-28D4-A8E46AA61DC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607C3B-E289-7939-3B38-CACA82584A18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4C340A-53C9-B71F-CF69-A5FFE2A73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57302" y="1574197"/>
            <a:ext cx="339668" cy="400110"/>
            <a:chOff x="2500793" y="1167724"/>
            <a:chExt cx="457200" cy="59937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67EFA97-9DE1-11B0-C3CD-4129A6C1BD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0122E5-CD3B-EDFE-534A-E3DFB1C32BCB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340D9E-FE3F-C091-6798-DC0300B48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06401" y="6076318"/>
            <a:ext cx="339668" cy="400110"/>
            <a:chOff x="2500793" y="1167724"/>
            <a:chExt cx="457200" cy="59937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E9A46FF-C704-8C5B-8CDA-452F470415F9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FDD304"/>
            </a:solidFill>
            <a:ln>
              <a:solidFill>
                <a:srgbClr val="FDD30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BCB2732-EF07-DD5F-9D54-A085B34404C0}"/>
                </a:ext>
              </a:extLst>
            </p:cNvPr>
            <p:cNvSpPr txBox="1"/>
            <p:nvPr/>
          </p:nvSpPr>
          <p:spPr>
            <a:xfrm>
              <a:off x="2509871" y="1167724"/>
              <a:ext cx="350594" cy="599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739D6FD-F42E-7985-2FD7-EEAC4F4120B2}"/>
              </a:ext>
            </a:extLst>
          </p:cNvPr>
          <p:cNvSpPr txBox="1">
            <a:spLocks/>
          </p:cNvSpPr>
          <p:nvPr/>
        </p:nvSpPr>
        <p:spPr>
          <a:xfrm>
            <a:off x="2878962" y="5717383"/>
            <a:ext cx="68204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0" dirty="0">
                <a:latin typeface="Arial" panose="020B0604020202020204" pitchFamily="34" charset="0"/>
              </a:rPr>
              <a:t>Fill in the required fields and </a:t>
            </a:r>
            <a:r>
              <a:rPr lang="en-US" dirty="0">
                <a:latin typeface="Arial" panose="020B0604020202020204" pitchFamily="34" charset="0"/>
              </a:rPr>
              <a:t>Submit Question  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02067B7-97B4-01D3-E21C-2632A4915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62594" flipV="1">
            <a:off x="2209112" y="3497890"/>
            <a:ext cx="3494402" cy="375953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A33BA34-2B2E-35BD-7E60-5A8CFF956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094612" flipV="1">
            <a:off x="8897244" y="2579486"/>
            <a:ext cx="1583634" cy="401415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83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9334420" cy="1133883"/>
          </a:xfrm>
        </p:spPr>
        <p:txBody>
          <a:bodyPr/>
          <a:lstStyle/>
          <a:p>
            <a:r>
              <a:rPr lang="en-US" sz="4400" dirty="0">
                <a:solidFill>
                  <a:schemeClr val="dk1"/>
                </a:solidFill>
              </a:rPr>
              <a:t>Responding to Events: </a:t>
            </a:r>
            <a:r>
              <a:rPr lang="en-US" sz="2800" i="1" dirty="0">
                <a:solidFill>
                  <a:schemeClr val="dk1"/>
                </a:solidFill>
              </a:rPr>
              <a:t>support</a:t>
            </a:r>
            <a:endParaRPr lang="en-US" i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0C80EA-D931-DD20-0D54-5E3ED093EF9B}"/>
              </a:ext>
            </a:extLst>
          </p:cNvPr>
          <p:cNvSpPr/>
          <p:nvPr/>
        </p:nvSpPr>
        <p:spPr>
          <a:xfrm>
            <a:off x="3091661" y="1735234"/>
            <a:ext cx="2095018" cy="1133883"/>
          </a:xfrm>
          <a:prstGeom prst="roundRect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rgbClr val="15637B"/>
                </a:solidFill>
                <a:latin typeface="Arial" panose="020B0604020202020204" pitchFamily="34" charset="0"/>
              </a:rPr>
              <a:t>Questions about solicitation content?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7E9F6C-813B-13B8-4806-FC18EE63C3B3}"/>
              </a:ext>
            </a:extLst>
          </p:cNvPr>
          <p:cNvSpPr/>
          <p:nvPr/>
        </p:nvSpPr>
        <p:spPr>
          <a:xfrm>
            <a:off x="4777192" y="2449863"/>
            <a:ext cx="2095018" cy="1337691"/>
          </a:xfrm>
          <a:prstGeom prst="roundRect">
            <a:avLst/>
          </a:prstGeom>
          <a:solidFill>
            <a:srgbClr val="36617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atin typeface="Arial" panose="020B0604020202020204" pitchFamily="34" charset="0"/>
              </a:rPr>
              <a:t>Contact the Procurement Specialist listed on the event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7C7DB71-BBC5-148F-C6C3-5FD5B9804010}"/>
              </a:ext>
            </a:extLst>
          </p:cNvPr>
          <p:cNvSpPr/>
          <p:nvPr/>
        </p:nvSpPr>
        <p:spPr>
          <a:xfrm>
            <a:off x="2220818" y="3892583"/>
            <a:ext cx="2095018" cy="1133883"/>
          </a:xfrm>
          <a:prstGeom prst="roundRect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rgbClr val="15637B"/>
                </a:solidFill>
                <a:latin typeface="Arial" panose="020B0604020202020204" pitchFamily="34" charset="0"/>
              </a:rPr>
              <a:t>Technical issues with IMPACS?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235D05-E801-B044-6563-A3BA747A918E}"/>
              </a:ext>
            </a:extLst>
          </p:cNvPr>
          <p:cNvSpPr/>
          <p:nvPr/>
        </p:nvSpPr>
        <p:spPr>
          <a:xfrm>
            <a:off x="3902330" y="4654154"/>
            <a:ext cx="3119120" cy="1849122"/>
          </a:xfrm>
          <a:prstGeom prst="roundRect">
            <a:avLst/>
          </a:prstGeom>
          <a:solidFill>
            <a:srgbClr val="36617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latin typeface="Arial" panose="020B0604020202020204" pitchFamily="34" charset="0"/>
              </a:rPr>
              <a:t>Contact support: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DD304"/>
                </a:solidFill>
                <a:latin typeface="Arial" panose="020B0604020202020204" pitchFamily="34" charset="0"/>
              </a:rPr>
              <a:t>DAS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515-823-9083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impacs@das.iowa.gov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DD304"/>
                </a:solidFill>
                <a:latin typeface="Arial" panose="020B0604020202020204" pitchFamily="34" charset="0"/>
              </a:rPr>
              <a:t>Jaggaer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1-800-233-1121 </a:t>
            </a:r>
          </a:p>
          <a:p>
            <a:pPr marL="274320" lvl="2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Jaggaer online support </a:t>
            </a:r>
            <a:r>
              <a:rPr lang="en-US" sz="19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9" name="Picture 18" descr="A screenshot of the Summary page of a bid when logged in, highlighting contact information. ">
            <a:extLst>
              <a:ext uri="{FF2B5EF4-FFF2-40B4-BE49-F238E27FC236}">
                <a16:creationId xmlns:a16="http://schemas.microsoft.com/office/drawing/2014/main" id="{3AF88AD6-1CA3-508F-634F-96C2DD4C4AC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140"/>
          <a:stretch/>
        </p:blipFill>
        <p:spPr>
          <a:xfrm>
            <a:off x="7804500" y="1253299"/>
            <a:ext cx="3956056" cy="323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DDF265F4-5C4F-45F2-0AB3-B94D4C46E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083928" y="2703485"/>
            <a:ext cx="456442" cy="613651"/>
          </a:xfrm>
          <a:prstGeom prst="downArrow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Screenshot of a bid posted on IMPACS public site, highlighting the contact information under bid details. ">
            <a:extLst>
              <a:ext uri="{FF2B5EF4-FFF2-40B4-BE49-F238E27FC236}">
                <a16:creationId xmlns:a16="http://schemas.microsoft.com/office/drawing/2014/main" id="{14CD3B7B-B84C-486F-F37E-09F99FBDDE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31" r="12026"/>
          <a:stretch/>
        </p:blipFill>
        <p:spPr>
          <a:xfrm>
            <a:off x="7285490" y="4654154"/>
            <a:ext cx="4906510" cy="1040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Arrow: Down 22">
            <a:extLst>
              <a:ext uri="{FF2B5EF4-FFF2-40B4-BE49-F238E27FC236}">
                <a16:creationId xmlns:a16="http://schemas.microsoft.com/office/drawing/2014/main" id="{64838504-8E02-8FAA-0DCB-4569555B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909313">
            <a:off x="7097105" y="3739810"/>
            <a:ext cx="456442" cy="613651"/>
          </a:xfrm>
          <a:prstGeom prst="downArrow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17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F93C13-76E8-B436-E32C-0B1BDC99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245" y="337487"/>
            <a:ext cx="10515600" cy="1325563"/>
          </a:xfrm>
        </p:spPr>
        <p:txBody>
          <a:bodyPr/>
          <a:lstStyle/>
          <a:p>
            <a:r>
              <a:rPr lang="en-US" dirty="0"/>
              <a:t>Returning to an Event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1724" y="1425574"/>
            <a:ext cx="6328275" cy="199993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/>
              <a:t>From your IMPACS home screen, navigate to </a:t>
            </a:r>
            <a:r>
              <a:rPr lang="en-US" sz="2400" b="1" dirty="0"/>
              <a:t>My Open Events</a:t>
            </a:r>
          </a:p>
        </p:txBody>
      </p:sp>
      <p:pic>
        <p:nvPicPr>
          <p:cNvPr id="9" name="Picture 8" descr="A screenshot of the IMPACS homepage when logged in, highlighting the link to view My Open Events on the Sourcing Events matrix. Also highlights the &quot;Go to Public Opportunities&quot; link for IMPACS public postings page. ">
            <a:extLst>
              <a:ext uri="{FF2B5EF4-FFF2-40B4-BE49-F238E27FC236}">
                <a16:creationId xmlns:a16="http://schemas.microsoft.com/office/drawing/2014/main" id="{56D9B2F5-F64D-FC10-AB97-8325A21753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37" t="-1874" r="1570" b="290"/>
          <a:stretch/>
        </p:blipFill>
        <p:spPr>
          <a:xfrm>
            <a:off x="2277245" y="2278470"/>
            <a:ext cx="7795086" cy="3920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C4BF291-4257-FB30-40E7-13BCF3EB49E2}"/>
              </a:ext>
            </a:extLst>
          </p:cNvPr>
          <p:cNvSpPr txBox="1"/>
          <p:nvPr/>
        </p:nvSpPr>
        <p:spPr>
          <a:xfrm>
            <a:off x="10072331" y="1904274"/>
            <a:ext cx="20245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Calibri"/>
                <a:sym typeface="Calibri"/>
              </a:rPr>
              <a:t>If there are none listed, try searching All Events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F4A3842-915A-879E-33B5-F6C0B2161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44399" flipV="1">
            <a:off x="4190382" y="3662208"/>
            <a:ext cx="3652502" cy="375953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F68160E-19DE-C39D-5DD5-D81296CB6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639544" flipV="1">
            <a:off x="9978347" y="3765055"/>
            <a:ext cx="838580" cy="498510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AE248C-3D00-B652-C8F0-D8262CA63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66480" y="3779520"/>
            <a:ext cx="1248275" cy="264160"/>
          </a:xfrm>
          <a:prstGeom prst="rect">
            <a:avLst/>
          </a:prstGeom>
          <a:noFill/>
          <a:ln w="57150">
            <a:solidFill>
              <a:srgbClr val="FFE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06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8B75E9E-5DF3-16B9-F688-ED94B6A5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338160"/>
            <a:ext cx="10515600" cy="1325563"/>
          </a:xfrm>
        </p:spPr>
        <p:txBody>
          <a:bodyPr/>
          <a:lstStyle/>
          <a:p>
            <a:r>
              <a:rPr lang="en-US" dirty="0"/>
              <a:t>Returning to an Event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5804" y="1557654"/>
            <a:ext cx="7135478" cy="199993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/>
              <a:t>Find your event and click </a:t>
            </a:r>
            <a:r>
              <a:rPr lang="en-US" sz="2400" b="1" dirty="0"/>
              <a:t>Continue Response</a:t>
            </a:r>
          </a:p>
        </p:txBody>
      </p:sp>
      <p:pic>
        <p:nvPicPr>
          <p:cNvPr id="22" name="Picture 21" descr="Screenshot of IMPACS page when logged in, after navigating to My Open Events, highlighting the &quot;Continue Response&quot; button in the Action column. ">
            <a:extLst>
              <a:ext uri="{FF2B5EF4-FFF2-40B4-BE49-F238E27FC236}">
                <a16:creationId xmlns:a16="http://schemas.microsoft.com/office/drawing/2014/main" id="{947E120B-81B9-A4AD-76D3-98CCCD4E6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861" y="2190511"/>
            <a:ext cx="9334420" cy="1990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E7259143-AF41-BC34-554C-F41D42718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572490" flipV="1">
            <a:off x="8678494" y="2316322"/>
            <a:ext cx="1591615" cy="482595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14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D4B72A-FF0D-078C-9B44-311EA1D3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295184"/>
            <a:ext cx="9334420" cy="1133883"/>
          </a:xfrm>
        </p:spPr>
        <p:txBody>
          <a:bodyPr/>
          <a:lstStyle/>
          <a:p>
            <a:r>
              <a:rPr lang="en-US" dirty="0"/>
              <a:t>Support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0C80EA-D931-DD20-0D54-5E3ED093EF9B}"/>
              </a:ext>
            </a:extLst>
          </p:cNvPr>
          <p:cNvSpPr/>
          <p:nvPr/>
        </p:nvSpPr>
        <p:spPr>
          <a:xfrm>
            <a:off x="3091661" y="1735234"/>
            <a:ext cx="2095018" cy="1133883"/>
          </a:xfrm>
          <a:prstGeom prst="roundRect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rgbClr val="15637B"/>
                </a:solidFill>
                <a:latin typeface="Arial" panose="020B0604020202020204" pitchFamily="34" charset="0"/>
              </a:rPr>
              <a:t>Questions about solicitation content?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7E9F6C-813B-13B8-4806-FC18EE63C3B3}"/>
              </a:ext>
            </a:extLst>
          </p:cNvPr>
          <p:cNvSpPr/>
          <p:nvPr/>
        </p:nvSpPr>
        <p:spPr>
          <a:xfrm>
            <a:off x="4777192" y="2449863"/>
            <a:ext cx="2095018" cy="1337691"/>
          </a:xfrm>
          <a:prstGeom prst="roundRect">
            <a:avLst/>
          </a:prstGeom>
          <a:solidFill>
            <a:srgbClr val="36617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latin typeface="Arial" panose="020B0604020202020204" pitchFamily="34" charset="0"/>
              </a:rPr>
              <a:t>Contact the Procurement Specialist listed on the event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7C7DB71-BBC5-148F-C6C3-5FD5B9804010}"/>
              </a:ext>
            </a:extLst>
          </p:cNvPr>
          <p:cNvSpPr/>
          <p:nvPr/>
        </p:nvSpPr>
        <p:spPr>
          <a:xfrm>
            <a:off x="2220818" y="3892583"/>
            <a:ext cx="2095018" cy="1133883"/>
          </a:xfrm>
          <a:prstGeom prst="roundRect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>
                <a:solidFill>
                  <a:srgbClr val="15637B"/>
                </a:solidFill>
                <a:latin typeface="Arial" panose="020B0604020202020204" pitchFamily="34" charset="0"/>
              </a:rPr>
              <a:t>Technical issues with IMPACS?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235D05-E801-B044-6563-A3BA747A918E}"/>
              </a:ext>
            </a:extLst>
          </p:cNvPr>
          <p:cNvSpPr/>
          <p:nvPr/>
        </p:nvSpPr>
        <p:spPr>
          <a:xfrm>
            <a:off x="3902330" y="4654154"/>
            <a:ext cx="3119120" cy="1849122"/>
          </a:xfrm>
          <a:prstGeom prst="roundRect">
            <a:avLst/>
          </a:prstGeom>
          <a:solidFill>
            <a:srgbClr val="36617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latin typeface="Arial" panose="020B0604020202020204" pitchFamily="34" charset="0"/>
              </a:rPr>
              <a:t>Contact support: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DD304"/>
                </a:solidFill>
                <a:latin typeface="Arial" panose="020B0604020202020204" pitchFamily="34" charset="0"/>
              </a:rPr>
              <a:t>DAS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515-823-9083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impacs@das.iowa.gov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DD304"/>
                </a:solidFill>
                <a:latin typeface="Arial" panose="020B0604020202020204" pitchFamily="34" charset="0"/>
              </a:rPr>
              <a:t>Jaggaer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1-800-233-1121 </a:t>
            </a:r>
          </a:p>
          <a:p>
            <a:pPr marL="274320" lvl="2"/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Jaggaer online support </a:t>
            </a:r>
            <a:r>
              <a:rPr lang="en-US" sz="19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9" name="Picture 18" descr="A screenshot of a computer highlighting the Contacts section on the Summary tab of the bid. ">
            <a:extLst>
              <a:ext uri="{FF2B5EF4-FFF2-40B4-BE49-F238E27FC236}">
                <a16:creationId xmlns:a16="http://schemas.microsoft.com/office/drawing/2014/main" id="{3AF88AD6-1CA3-508F-634F-96C2DD4C4AC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140"/>
          <a:stretch/>
        </p:blipFill>
        <p:spPr>
          <a:xfrm>
            <a:off x="7804500" y="1253299"/>
            <a:ext cx="3956056" cy="323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DDF265F4-5C4F-45F2-0AB3-B94D4C46E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083928" y="2703485"/>
            <a:ext cx="456442" cy="613651"/>
          </a:xfrm>
          <a:prstGeom prst="downArrow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Screenshot of bid posted on the public site, highlighting the contact listed with bid information. ">
            <a:extLst>
              <a:ext uri="{FF2B5EF4-FFF2-40B4-BE49-F238E27FC236}">
                <a16:creationId xmlns:a16="http://schemas.microsoft.com/office/drawing/2014/main" id="{14CD3B7B-B84C-486F-F37E-09F99FBDDE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31" r="12026"/>
          <a:stretch/>
        </p:blipFill>
        <p:spPr>
          <a:xfrm>
            <a:off x="7285490" y="4654154"/>
            <a:ext cx="4906510" cy="1040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Arrow: Down 22">
            <a:extLst>
              <a:ext uri="{FF2B5EF4-FFF2-40B4-BE49-F238E27FC236}">
                <a16:creationId xmlns:a16="http://schemas.microsoft.com/office/drawing/2014/main" id="{64838504-8E02-8FAA-0DCB-4569555B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909313">
            <a:off x="7097105" y="3739810"/>
            <a:ext cx="456442" cy="613651"/>
          </a:xfrm>
          <a:prstGeom prst="downArrow">
            <a:avLst/>
          </a:prstGeom>
          <a:solidFill>
            <a:srgbClr val="FDD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29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8044-2BE4-4545-7E5D-20EB0E59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0" y="365125"/>
            <a:ext cx="8874760" cy="1325563"/>
          </a:xfrm>
        </p:spPr>
        <p:txBody>
          <a:bodyPr/>
          <a:lstStyle/>
          <a:p>
            <a:r>
              <a:rPr lang="en-US" dirty="0"/>
              <a:t>What is IMPACS?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6520" y="1825625"/>
            <a:ext cx="3743960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600" b="1" dirty="0"/>
              <a:t>I</a:t>
            </a:r>
            <a:r>
              <a:rPr lang="en-US" dirty="0"/>
              <a:t>owa </a:t>
            </a:r>
          </a:p>
          <a:p>
            <a:pPr marL="114300" indent="0">
              <a:buNone/>
            </a:pPr>
            <a:r>
              <a:rPr lang="en-US" sz="3600" b="1" dirty="0"/>
              <a:t>M</a:t>
            </a:r>
            <a:r>
              <a:rPr lang="en-US" dirty="0"/>
              <a:t>anagement of </a:t>
            </a:r>
          </a:p>
          <a:p>
            <a:pPr marL="114300" indent="0">
              <a:buNone/>
            </a:pPr>
            <a:r>
              <a:rPr lang="en-US" sz="3600" b="1" dirty="0"/>
              <a:t>P</a:t>
            </a:r>
            <a:r>
              <a:rPr lang="en-US" dirty="0"/>
              <a:t>rocurement </a:t>
            </a:r>
          </a:p>
          <a:p>
            <a:pPr marL="114300" indent="0">
              <a:buNone/>
            </a:pPr>
            <a:r>
              <a:rPr lang="en-US" sz="3600" b="1" dirty="0"/>
              <a:t>A</a:t>
            </a:r>
            <a:r>
              <a:rPr lang="en-US" dirty="0"/>
              <a:t>nd </a:t>
            </a:r>
          </a:p>
          <a:p>
            <a:pPr marL="114300" indent="0">
              <a:buNone/>
            </a:pPr>
            <a:r>
              <a:rPr lang="en-US" sz="3600" b="1" dirty="0"/>
              <a:t>C</a:t>
            </a:r>
            <a:r>
              <a:rPr lang="en-US" dirty="0"/>
              <a:t>ontracts</a:t>
            </a:r>
          </a:p>
          <a:p>
            <a:pPr marL="114300" indent="0">
              <a:buNone/>
            </a:pPr>
            <a:r>
              <a:rPr lang="en-US" sz="3600" b="1" dirty="0"/>
              <a:t>S</a:t>
            </a:r>
            <a:r>
              <a:rPr lang="en-US" dirty="0"/>
              <a:t>ystem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4D6E6-9ED4-0233-0F72-E38444E5722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80480" y="1825625"/>
            <a:ext cx="4973320" cy="4351338"/>
          </a:xfrm>
        </p:spPr>
        <p:txBody>
          <a:bodyPr/>
          <a:lstStyle/>
          <a:p>
            <a:r>
              <a:rPr lang="en-US" dirty="0"/>
              <a:t>The State of Iowa uses IMPACS for electronic bidding and contracting</a:t>
            </a:r>
          </a:p>
          <a:p>
            <a:r>
              <a:rPr lang="en-US" dirty="0"/>
              <a:t>IMPACS is a JAGGAER product</a:t>
            </a:r>
          </a:p>
          <a:p>
            <a:endParaRPr lang="en-US" dirty="0"/>
          </a:p>
        </p:txBody>
      </p:sp>
      <p:sp>
        <p:nvSpPr>
          <p:cNvPr id="5" name="Google Shape;100;p4">
            <a:extLst>
              <a:ext uri="{FF2B5EF4-FFF2-40B4-BE49-F238E27FC236}">
                <a16:creationId xmlns:a16="http://schemas.microsoft.com/office/drawing/2014/main" id="{6949D07F-5CCC-2341-B88F-77192FAAE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661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95;p3">
            <a:extLst>
              <a:ext uri="{FF2B5EF4-FFF2-40B4-BE49-F238E27FC236}">
                <a16:creationId xmlns:a16="http://schemas.microsoft.com/office/drawing/2014/main" id="{4853C604-F46C-2EF1-BA74-EDA27D1A8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71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781FE8-0B61-F09F-E9B0-6A4ADDA1D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365125"/>
            <a:ext cx="8813800" cy="1325563"/>
          </a:xfrm>
        </p:spPr>
        <p:txBody>
          <a:bodyPr/>
          <a:lstStyle/>
          <a:p>
            <a:r>
              <a:rPr lang="en-US" dirty="0"/>
              <a:t>Why Should I Register?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5B0CA-8608-2ADD-4AB7-2689B2D3C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0" y="1825625"/>
            <a:ext cx="7548880" cy="897255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dirty="0"/>
              <a:t>While anyone can view bids on our </a:t>
            </a:r>
            <a:r>
              <a:rPr lang="en-US" dirty="0">
                <a:hlinkClick r:id="rId3"/>
              </a:rPr>
              <a:t>public site</a:t>
            </a:r>
            <a:r>
              <a:rPr lang="en-US" dirty="0"/>
              <a:t>, you must be registered to: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FFF38B-AAAB-0E4B-9315-49C59CC38C1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054350" y="2692400"/>
            <a:ext cx="6242050" cy="2387600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600" b="1" dirty="0"/>
              <a:t>Respond</a:t>
            </a:r>
            <a:r>
              <a:rPr lang="en-US" sz="2600" dirty="0"/>
              <a:t> to bid opportunities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600" b="1" dirty="0"/>
          </a:p>
          <a:p>
            <a:pPr>
              <a:buFont typeface="Wingdings" panose="05000000000000000000" pitchFamily="2" charset="2"/>
              <a:buChar char="ü"/>
            </a:pPr>
            <a:endParaRPr lang="en-US" sz="2600" b="1" dirty="0"/>
          </a:p>
          <a:p>
            <a:pPr>
              <a:buFont typeface="Wingdings" panose="05000000000000000000" pitchFamily="2" charset="2"/>
              <a:buChar char="ü"/>
            </a:pPr>
            <a:endParaRPr lang="en-US" sz="2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/>
              <a:t>Receive </a:t>
            </a:r>
            <a:r>
              <a:rPr lang="en-US" sz="2600" b="1" dirty="0"/>
              <a:t>automatic bid notifications </a:t>
            </a:r>
            <a:r>
              <a:rPr lang="en-US" sz="2600" dirty="0"/>
              <a:t>for your selected commodity codes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BA5EC4-AAE0-FC0C-A2F5-C3B26E1B2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40646" y="5080000"/>
            <a:ext cx="7148234" cy="1124913"/>
            <a:chOff x="5373860" y="6965"/>
            <a:chExt cx="900925" cy="407474"/>
          </a:xfrm>
          <a:solidFill>
            <a:srgbClr val="36617B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4E0BE08-89FC-CDF3-314A-85D785EBCD71}"/>
                </a:ext>
              </a:extLst>
            </p:cNvPr>
            <p:cNvSpPr/>
            <p:nvPr/>
          </p:nvSpPr>
          <p:spPr>
            <a:xfrm>
              <a:off x="5373860" y="6965"/>
              <a:ext cx="900925" cy="4074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0D84BF17-63BD-33F4-0B81-187BE78D5192}"/>
                </a:ext>
              </a:extLst>
            </p:cNvPr>
            <p:cNvSpPr txBox="1"/>
            <p:nvPr/>
          </p:nvSpPr>
          <p:spPr>
            <a:xfrm>
              <a:off x="5412129" y="17659"/>
              <a:ext cx="861143" cy="3676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r>
                <a:rPr lang="en-US" sz="20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Tip: </a:t>
              </a:r>
              <a:r>
                <a:rPr lang="en-US" sz="2050" dirty="0">
                  <a:solidFill>
                    <a:schemeClr val="bg1"/>
                  </a:solidFill>
                  <a:latin typeface="Arial" panose="020B0604020202020204" pitchFamily="34" charset="0"/>
                </a:rPr>
                <a:t>Buyers also use the IMPACS vendor database to find vendors for purchases </a:t>
              </a:r>
              <a:r>
                <a:rPr lang="en-US" sz="2050" b="1" dirty="0">
                  <a:solidFill>
                    <a:srgbClr val="FDD304"/>
                  </a:solidFill>
                  <a:latin typeface="Arial" panose="020B0604020202020204" pitchFamily="34" charset="0"/>
                </a:rPr>
                <a:t>under</a:t>
              </a:r>
              <a:r>
                <a:rPr lang="en-US" sz="2050" dirty="0">
                  <a:solidFill>
                    <a:schemeClr val="bg1"/>
                  </a:solidFill>
                  <a:latin typeface="Arial" panose="020B0604020202020204" pitchFamily="34" charset="0"/>
                </a:rPr>
                <a:t> the competitive threshold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5A3F7D-6067-7778-8DB4-1675AF33A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950" y="4834894"/>
            <a:ext cx="548640" cy="549257"/>
            <a:chOff x="2312742" y="3429000"/>
            <a:chExt cx="365760" cy="36576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AE40F9A-C0B3-F605-BE7A-4DD9425D118B}"/>
                </a:ext>
              </a:extLst>
            </p:cNvPr>
            <p:cNvSpPr/>
            <p:nvPr/>
          </p:nvSpPr>
          <p:spPr>
            <a:xfrm>
              <a:off x="2312742" y="3429000"/>
              <a:ext cx="365760" cy="365760"/>
            </a:xfrm>
            <a:prstGeom prst="ellipse">
              <a:avLst/>
            </a:prstGeom>
            <a:solidFill>
              <a:srgbClr val="FDD30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E45CD56-DAEA-F7F0-1714-D7364BA98702}"/>
                </a:ext>
              </a:extLst>
            </p:cNvPr>
            <p:cNvGrpSpPr/>
            <p:nvPr/>
          </p:nvGrpSpPr>
          <p:grpSpPr>
            <a:xfrm>
              <a:off x="2359388" y="3464032"/>
              <a:ext cx="286205" cy="304165"/>
              <a:chOff x="2236230" y="2886909"/>
              <a:chExt cx="914400" cy="914400"/>
            </a:xfrm>
          </p:grpSpPr>
          <p:pic>
            <p:nvPicPr>
              <p:cNvPr id="17" name="Graphic 16" descr="Lightbulb and gear with solid fill">
                <a:extLst>
                  <a:ext uri="{FF2B5EF4-FFF2-40B4-BE49-F238E27FC236}">
                    <a16:creationId xmlns:a16="http://schemas.microsoft.com/office/drawing/2014/main" id="{D275B0C7-BC57-F302-4BC5-0C5B437E8E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236230" y="28869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AA7DE0B-44CC-89CB-55F4-4F0EB7E18D89}"/>
                  </a:ext>
                </a:extLst>
              </p:cNvPr>
              <p:cNvSpPr/>
              <p:nvPr/>
            </p:nvSpPr>
            <p:spPr>
              <a:xfrm>
                <a:off x="2565160" y="3189819"/>
                <a:ext cx="226060" cy="228600"/>
              </a:xfrm>
              <a:prstGeom prst="ellipse">
                <a:avLst/>
              </a:prstGeom>
              <a:solidFill>
                <a:srgbClr val="FDD304"/>
              </a:solidFill>
              <a:ln>
                <a:solidFill>
                  <a:srgbClr val="FDD30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5" name="Google Shape;101;p4">
            <a:extLst>
              <a:ext uri="{FF2B5EF4-FFF2-40B4-BE49-F238E27FC236}">
                <a16:creationId xmlns:a16="http://schemas.microsoft.com/office/drawing/2014/main" id="{E5ED34C2-5177-023C-CC8B-5C4D7C697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10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36617B"/>
          </a:solidFill>
          <a:ln w="12700" cap="flat" cmpd="sng">
            <a:solidFill>
              <a:srgbClr val="3661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B75E9E-5DF3-16B9-F688-ED94B6A5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861" y="338160"/>
            <a:ext cx="10515600" cy="1325563"/>
          </a:xfrm>
        </p:spPr>
        <p:txBody>
          <a:bodyPr/>
          <a:lstStyle/>
          <a:p>
            <a:r>
              <a:rPr lang="en-US" dirty="0"/>
              <a:t>Registration FAQ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5804" y="1557654"/>
            <a:ext cx="9757380" cy="50484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1600" b="1" dirty="0"/>
              <a:t>Can I forward my registration invitation?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600" dirty="0"/>
              <a:t>Yes, you can forward the invite to anyone in your company. However, once a username and password are created, the invitation cannot be forwarded. </a:t>
            </a:r>
            <a:r>
              <a:rPr lang="en-US" sz="1600" dirty="0">
                <a:hlinkClick r:id="rId3" action="ppaction://hlinksldjump"/>
              </a:rPr>
              <a:t>Add Users</a:t>
            </a:r>
            <a:r>
              <a:rPr lang="en-US" sz="1600" dirty="0"/>
              <a:t> to your account once you’re logged in.</a:t>
            </a:r>
          </a:p>
          <a:p>
            <a:pPr marL="114300" indent="0">
              <a:spcBef>
                <a:spcPts val="1800"/>
              </a:spcBef>
              <a:buNone/>
            </a:pPr>
            <a:r>
              <a:rPr lang="en-US" sz="1600" b="1" dirty="0"/>
              <a:t>What if our primary contact is no longer with the company?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600" dirty="0"/>
              <a:t>Submit a ticket to </a:t>
            </a:r>
            <a:r>
              <a:rPr lang="en-US" sz="1600" dirty="0">
                <a:hlinkClick r:id="rId4"/>
              </a:rPr>
              <a:t>JAGGAER Supplier Support</a:t>
            </a:r>
            <a:r>
              <a:rPr lang="en-US" sz="1600" dirty="0"/>
              <a:t>. Include your company’s Tax ID Number to verify that you’re with the company and that the correct company profile is being edited. </a:t>
            </a:r>
          </a:p>
          <a:p>
            <a:pPr marL="114300" indent="0">
              <a:spcBef>
                <a:spcPts val="1800"/>
              </a:spcBef>
              <a:buNone/>
            </a:pPr>
            <a:r>
              <a:rPr lang="en-US" sz="1600" b="1" dirty="0"/>
              <a:t>What does JAGGAER do with my information?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600" dirty="0"/>
              <a:t>Your information is securely stored and only accessible to select JAGGAER and Procurement staff. It will not be sold or misused. </a:t>
            </a:r>
          </a:p>
          <a:p>
            <a:pPr marL="114300" indent="0">
              <a:spcBef>
                <a:spcPts val="1800"/>
              </a:spcBef>
              <a:buNone/>
            </a:pPr>
            <a:r>
              <a:rPr lang="en-US" sz="1600" b="1" dirty="0"/>
              <a:t>What is “DBA”?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600" dirty="0"/>
              <a:t>“Doing Business As,” a name under which a corporation operates that differs from its legal name.</a:t>
            </a:r>
          </a:p>
          <a:p>
            <a:pPr marL="114300" indent="0">
              <a:spcBef>
                <a:spcPts val="1800"/>
              </a:spcBef>
              <a:buNone/>
            </a:pPr>
            <a:r>
              <a:rPr lang="en-US" sz="1600" b="1" dirty="0"/>
              <a:t>Who can I contact for more questions on registration? 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600" dirty="0"/>
              <a:t>Contact the State at </a:t>
            </a:r>
            <a:r>
              <a:rPr lang="en-US" sz="1600" dirty="0">
                <a:hlinkClick r:id="rId5"/>
              </a:rPr>
              <a:t>impacs@das.iowa.gov</a:t>
            </a:r>
            <a:r>
              <a:rPr lang="en-US" sz="1600" dirty="0"/>
              <a:t> or </a:t>
            </a:r>
            <a:r>
              <a:rPr lang="en-US" sz="1600" dirty="0">
                <a:hlinkClick r:id="rId4"/>
              </a:rPr>
              <a:t>JAGGAER Supplier Support</a:t>
            </a:r>
            <a:r>
              <a:rPr lang="en-US" sz="1600" dirty="0"/>
              <a:t> by clicking the link or calling 1-800-233-1121, available 7:00 am to 7:00 pm CT, Monday-Friday.</a:t>
            </a:r>
            <a:endParaRPr lang="en-US" sz="2400" dirty="0"/>
          </a:p>
        </p:txBody>
      </p:sp>
      <p:pic>
        <p:nvPicPr>
          <p:cNvPr id="5" name="Google Shape;95;p3">
            <a:extLst>
              <a:ext uri="{FF2B5EF4-FFF2-40B4-BE49-F238E27FC236}">
                <a16:creationId xmlns:a16="http://schemas.microsoft.com/office/drawing/2014/main" id="{F4B3DC40-95DE-08D1-F642-BD48665EF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0167" y="5895373"/>
            <a:ext cx="1534681" cy="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63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BD8044-2BE4-4545-7E5D-20EB0E59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0" y="365125"/>
            <a:ext cx="8874760" cy="1325563"/>
          </a:xfrm>
        </p:spPr>
        <p:txBody>
          <a:bodyPr/>
          <a:lstStyle/>
          <a:p>
            <a:r>
              <a:rPr lang="en-US" dirty="0"/>
              <a:t>How do I Register?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A94F54-9D92-4CF6-26B6-2DA2140DE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2607" y="1404313"/>
            <a:ext cx="8874760" cy="7760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Box 9" descr="First, verify that your company does not have an existing account. &#10;Unsure? Reach out to IMPACS@das.iowa.gov or 515-823-9083. &#10;">
            <a:extLst>
              <a:ext uri="{FF2B5EF4-FFF2-40B4-BE49-F238E27FC236}">
                <a16:creationId xmlns:a16="http://schemas.microsoft.com/office/drawing/2014/main" id="{6E720748-B2A1-F7AC-F37C-61EB787C7F2F}"/>
              </a:ext>
            </a:extLst>
          </p:cNvPr>
          <p:cNvSpPr txBox="1"/>
          <p:nvPr/>
        </p:nvSpPr>
        <p:spPr>
          <a:xfrm>
            <a:off x="3272330" y="1428676"/>
            <a:ext cx="7435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</a:rPr>
              <a:t>First, verify that your company does not have an existing account. </a:t>
            </a:r>
          </a:p>
          <a:p>
            <a:r>
              <a:rPr lang="en-US" sz="1800" dirty="0">
                <a:latin typeface="Arial" panose="020B0604020202020204" pitchFamily="34" charset="0"/>
              </a:rPr>
              <a:t>Unsure? Reach out to </a:t>
            </a:r>
            <a:r>
              <a:rPr lang="en-US" sz="1800" dirty="0">
                <a:latin typeface="Arial" panose="020B0604020202020204" pitchFamily="34" charset="0"/>
                <a:hlinkClick r:id="rId4"/>
              </a:rPr>
              <a:t>IMPACS@das.iowa.gov</a:t>
            </a:r>
            <a:r>
              <a:rPr lang="en-US" sz="1800" dirty="0">
                <a:latin typeface="Arial" panose="020B0604020202020204" pitchFamily="34" charset="0"/>
              </a:rPr>
              <a:t> or 515-823-9083.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5155" y="2578168"/>
            <a:ext cx="3834112" cy="3458565"/>
          </a:xfrm>
        </p:spPr>
        <p:txBody>
          <a:bodyPr>
            <a:normAutofit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Start here: </a:t>
            </a:r>
            <a:r>
              <a:rPr lang="en-US" sz="2000" dirty="0">
                <a:solidFill>
                  <a:srgbClr val="0563C1"/>
                </a:solidFill>
                <a:hlinkClick r:id="rId5"/>
              </a:rPr>
              <a:t>Vendor Portal</a:t>
            </a:r>
            <a:endParaRPr lang="en-US" sz="2000" dirty="0">
              <a:solidFill>
                <a:srgbClr val="0563C1"/>
              </a:solidFill>
            </a:endParaRPr>
          </a:p>
          <a:p>
            <a:pPr marL="114300" indent="0">
              <a:buNone/>
            </a:pPr>
            <a:endParaRPr lang="en-US" sz="2000" dirty="0"/>
          </a:p>
          <a:p>
            <a:pPr marL="5715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Enter your email and click </a:t>
            </a:r>
            <a:r>
              <a:rPr lang="en-US" sz="2000" b="1" dirty="0"/>
              <a:t>Next</a:t>
            </a:r>
          </a:p>
          <a:p>
            <a:pPr marL="1028700" lvl="1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000" dirty="0"/>
              <a:t>If you have an account, enter your password OR click </a:t>
            </a:r>
            <a:r>
              <a:rPr lang="en-US" sz="2000" b="1" dirty="0"/>
              <a:t>Trouble Logging In? </a:t>
            </a:r>
          </a:p>
          <a:p>
            <a:pPr marL="1028700" lvl="1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000" dirty="0"/>
              <a:t>If you don’t have an account, it will prompt you to </a:t>
            </a:r>
            <a:r>
              <a:rPr lang="en-US" sz="2000" b="1" dirty="0"/>
              <a:t>Create Account</a:t>
            </a:r>
          </a:p>
          <a:p>
            <a:pPr marL="114300" indent="0">
              <a:buNone/>
            </a:pPr>
            <a:endParaRPr lang="en-US" sz="2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E89FA3-5870-C0DF-FA28-E43831713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5154" y="1527436"/>
            <a:ext cx="541097" cy="535050"/>
            <a:chOff x="3061215" y="1822311"/>
            <a:chExt cx="711200" cy="7112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002FA20-A649-EF93-A716-0EAD4110D8A5}"/>
                </a:ext>
              </a:extLst>
            </p:cNvPr>
            <p:cNvSpPr/>
            <p:nvPr/>
          </p:nvSpPr>
          <p:spPr>
            <a:xfrm>
              <a:off x="3363989" y="2017395"/>
              <a:ext cx="108826" cy="40767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9" name="Graphic 8" descr="Warning with solid fill">
              <a:extLst>
                <a:ext uri="{FF2B5EF4-FFF2-40B4-BE49-F238E27FC236}">
                  <a16:creationId xmlns:a16="http://schemas.microsoft.com/office/drawing/2014/main" id="{FF6E4F93-74FD-C8A5-CE53-E83ED85350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61215" y="1822311"/>
              <a:ext cx="711200" cy="711200"/>
            </a:xfrm>
            <a:prstGeom prst="rect">
              <a:avLst/>
            </a:prstGeom>
          </p:spPr>
        </p:pic>
      </p:grpSp>
      <p:pic>
        <p:nvPicPr>
          <p:cNvPr id="15" name="Picture 14" descr="A screenshot of a computer screen. ">
            <a:extLst>
              <a:ext uri="{FF2B5EF4-FFF2-40B4-BE49-F238E27FC236}">
                <a16:creationId xmlns:a16="http://schemas.microsoft.com/office/drawing/2014/main" id="{77A455BB-1433-F3F9-6CD8-CC0E7C0AF8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6420" y="2369640"/>
            <a:ext cx="4306035" cy="4228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A879B93-077E-ED51-FD41-CAA5112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15680" y="5804042"/>
            <a:ext cx="924560" cy="352918"/>
          </a:xfrm>
          <a:prstGeom prst="rect">
            <a:avLst/>
          </a:prstGeom>
          <a:noFill/>
          <a:ln w="57150">
            <a:solidFill>
              <a:srgbClr val="FDD3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94B4FE-B93E-EA0C-BAC7-0813545B1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62501" y="2614997"/>
            <a:ext cx="339668" cy="400110"/>
            <a:chOff x="2500793" y="1167722"/>
            <a:chExt cx="457200" cy="59936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650D1F8-FD4C-6385-B57C-0163B2281927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45105BD-3373-61D3-6E68-C11277D9047F}"/>
                </a:ext>
              </a:extLst>
            </p:cNvPr>
            <p:cNvSpPr txBox="1"/>
            <p:nvPr/>
          </p:nvSpPr>
          <p:spPr>
            <a:xfrm>
              <a:off x="2509871" y="1167722"/>
              <a:ext cx="350594" cy="59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17690F-4A59-5F6A-037E-4437C18E7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75868" y="3385694"/>
            <a:ext cx="339668" cy="400110"/>
            <a:chOff x="2500793" y="1167725"/>
            <a:chExt cx="457200" cy="59937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AA071FE-91E0-C6A3-D060-3C39942C69C4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101C8D-F0B1-DF96-AC47-CFA2A70C72A0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Arrow: Right 15" descr="Arrow pointing to Create Account button on screenshot of computer screen. ">
            <a:extLst>
              <a:ext uri="{FF2B5EF4-FFF2-40B4-BE49-F238E27FC236}">
                <a16:creationId xmlns:a16="http://schemas.microsoft.com/office/drawing/2014/main" id="{2B381FC7-32D4-8E42-BEF9-C5C0303A5D89}"/>
              </a:ext>
            </a:extLst>
          </p:cNvPr>
          <p:cNvSpPr/>
          <p:nvPr/>
        </p:nvSpPr>
        <p:spPr>
          <a:xfrm rot="180670">
            <a:off x="6185534" y="5575786"/>
            <a:ext cx="1907194" cy="651651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7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D8044-2BE4-4545-7E5D-20EB0E59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0" y="365125"/>
            <a:ext cx="8874760" cy="1325563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5337" y="1459929"/>
            <a:ext cx="7233920" cy="58515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Access resources on the left, or </a:t>
            </a:r>
            <a:r>
              <a:rPr lang="en-US" sz="2000" b="1" dirty="0">
                <a:solidFill>
                  <a:schemeClr val="tx1"/>
                </a:solidFill>
              </a:rPr>
              <a:t>Continue With Registration</a:t>
            </a:r>
            <a:endParaRPr lang="en-US" sz="2000" b="1" dirty="0"/>
          </a:p>
          <a:p>
            <a:pPr marL="114300" indent="0">
              <a:buNone/>
            </a:pPr>
            <a:endParaRPr lang="en-US" sz="2000" dirty="0"/>
          </a:p>
        </p:txBody>
      </p:sp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screenshot of a computer screen that says Welcome to Supplier Registration, highlighting the help links to Registration FAQ and Registration Tutorial on the left of the screen. ">
            <a:extLst>
              <a:ext uri="{FF2B5EF4-FFF2-40B4-BE49-F238E27FC236}">
                <a16:creationId xmlns:a16="http://schemas.microsoft.com/office/drawing/2014/main" id="{66903621-058F-0276-EF75-7AFA74D67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405" y="2013735"/>
            <a:ext cx="7487920" cy="2884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2C613118-20B7-65A0-CD25-AA346575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928403">
            <a:off x="1878868" y="4137181"/>
            <a:ext cx="1200343" cy="651651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36617B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91E688-2D0C-4101-D83F-9B25AF566896}"/>
              </a:ext>
            </a:extLst>
          </p:cNvPr>
          <p:cNvSpPr txBox="1"/>
          <p:nvPr/>
        </p:nvSpPr>
        <p:spPr>
          <a:xfrm>
            <a:off x="2968057" y="5221472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en-US" sz="2000" dirty="0">
                <a:latin typeface="Arial" panose="020B0604020202020204" pitchFamily="34" charset="0"/>
              </a:rPr>
              <a:t>Enter required fields. Please note: </a:t>
            </a:r>
            <a:endParaRPr lang="en-US" sz="2000" b="1" dirty="0">
              <a:latin typeface="Arial" panose="020B0604020202020204" pitchFamily="34" charset="0"/>
            </a:endParaRP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Do not enter dashes for Tax ID (EIN or SSN) </a:t>
            </a:r>
          </a:p>
          <a:p>
            <a:pPr marL="9144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Iowa is on CDT/CST – Central Standard Time (America/Chicago)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881E62-D005-6953-E154-7E46B8DD6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40993" y="1565043"/>
            <a:ext cx="339668" cy="400110"/>
            <a:chOff x="2500793" y="1167722"/>
            <a:chExt cx="457200" cy="59936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20F0E1-7F2B-36F9-06A2-7716844272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D22E6A-2D87-4EB2-A4E7-3F63DFA7B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2509871" y="1167722"/>
              <a:ext cx="350594" cy="59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B1F8F2-016C-9D1F-68E4-C5DA794E0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55757" y="5221472"/>
            <a:ext cx="339668" cy="400110"/>
            <a:chOff x="2500793" y="1167725"/>
            <a:chExt cx="457200" cy="59937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5975C86-EA2E-A3CB-5AB7-85FD04D76EE6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7BE333-3C2B-3885-6064-2CA3D072F549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195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0C7EB8B8-3965-67F7-167E-37C83C318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0629" y="341352"/>
            <a:ext cx="10515600" cy="1325563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5337" y="1459929"/>
            <a:ext cx="3244360" cy="58515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/>
              <a:t>Validate Account </a:t>
            </a:r>
          </a:p>
          <a:p>
            <a:r>
              <a:rPr lang="en-US" sz="2000" dirty="0"/>
              <a:t>You will receive an email with a link to </a:t>
            </a:r>
            <a:r>
              <a:rPr lang="en-US" sz="2000" b="1" dirty="0"/>
              <a:t>Complete Registration Now</a:t>
            </a:r>
            <a:endParaRPr lang="en-US" sz="2000" dirty="0"/>
          </a:p>
          <a:p>
            <a:endParaRPr lang="en-US" sz="2000" dirty="0"/>
          </a:p>
          <a:p>
            <a:pPr marL="114300" indent="0">
              <a:buNone/>
            </a:pPr>
            <a:r>
              <a:rPr lang="en-US" sz="2000" dirty="0"/>
              <a:t>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881E62-D005-6953-E154-7E46B8DD6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40993" y="1565043"/>
            <a:ext cx="339668" cy="400110"/>
            <a:chOff x="2500793" y="1167722"/>
            <a:chExt cx="457200" cy="59936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20F0E1-7F2B-36F9-06A2-7716844272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D22E6A-2D87-4EB2-A4E7-3F63DFA7B200}"/>
                </a:ext>
              </a:extLst>
            </p:cNvPr>
            <p:cNvSpPr txBox="1"/>
            <p:nvPr/>
          </p:nvSpPr>
          <p:spPr>
            <a:xfrm>
              <a:off x="2509871" y="1167722"/>
              <a:ext cx="350594" cy="59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5</a:t>
              </a:r>
            </a:p>
          </p:txBody>
        </p:sp>
      </p:grpSp>
      <p:pic>
        <p:nvPicPr>
          <p:cNvPr id="7" name="Picture 6" descr="A screenshot of a registration page highlighting &quot;Complete Registration Now&quot; button">
            <a:extLst>
              <a:ext uri="{FF2B5EF4-FFF2-40B4-BE49-F238E27FC236}">
                <a16:creationId xmlns:a16="http://schemas.microsoft.com/office/drawing/2014/main" id="{91272281-7466-8E43-9DA2-76D9E22C3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459" y="81729"/>
            <a:ext cx="3968007" cy="293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980A115C-BA0C-AF02-6126-8B49B5ADA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344311">
            <a:off x="5708374" y="1650191"/>
            <a:ext cx="1195517" cy="651651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9EC062-8EE5-DF74-5F2B-D8D0BD387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89459" y="1459929"/>
            <a:ext cx="1317941" cy="301138"/>
          </a:xfrm>
          <a:prstGeom prst="rect">
            <a:avLst/>
          </a:prstGeom>
          <a:noFill/>
          <a:ln w="57150">
            <a:solidFill>
              <a:srgbClr val="FFE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B5E7A97-ED07-BC6F-CC0B-A521E5EC9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12354" y="3679428"/>
            <a:ext cx="339668" cy="400110"/>
            <a:chOff x="2500793" y="1167725"/>
            <a:chExt cx="457200" cy="59937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90C79B5-D8E3-7DB8-0E40-0B692212777D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900868-A1D1-B142-DF1E-83E8F1D239CA}"/>
                </a:ext>
              </a:extLst>
            </p:cNvPr>
            <p:cNvSpPr txBox="1"/>
            <p:nvPr/>
          </p:nvSpPr>
          <p:spPr>
            <a:xfrm>
              <a:off x="2509871" y="1167725"/>
              <a:ext cx="350594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E0167A4D-F2FA-26AD-EF76-2F837DE5B476}"/>
              </a:ext>
            </a:extLst>
          </p:cNvPr>
          <p:cNvSpPr txBox="1">
            <a:spLocks/>
          </p:cNvSpPr>
          <p:nvPr/>
        </p:nvSpPr>
        <p:spPr>
          <a:xfrm>
            <a:off x="2936824" y="3586908"/>
            <a:ext cx="2739208" cy="585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Get Password Link </a:t>
            </a:r>
          </a:p>
          <a:p>
            <a:r>
              <a:rPr lang="en-US" sz="2000" dirty="0">
                <a:latin typeface="Arial" panose="020B0604020202020204" pitchFamily="34" charset="0"/>
              </a:rPr>
              <a:t>Check your email for a link to </a:t>
            </a:r>
            <a:r>
              <a:rPr lang="en-US" sz="2000" b="1" dirty="0">
                <a:latin typeface="Arial" panose="020B0604020202020204" pitchFamily="34" charset="0"/>
              </a:rPr>
              <a:t>Change supplier account password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pPr marL="114300" indent="0"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8" name="Picture 37" descr="A screenshot of email highlihgting link to &quot;Change Supplier account password.&quot;">
            <a:extLst>
              <a:ext uri="{FF2B5EF4-FFF2-40B4-BE49-F238E27FC236}">
                <a16:creationId xmlns:a16="http://schemas.microsoft.com/office/drawing/2014/main" id="{AE30A84C-2C56-3B0F-AF88-E5CD3ADC62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3962" b="4027"/>
          <a:stretch/>
        </p:blipFill>
        <p:spPr>
          <a:xfrm>
            <a:off x="6450350" y="3154580"/>
            <a:ext cx="4364341" cy="346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ED7625C9-8197-5FE5-32FD-55DC731BD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123143">
            <a:off x="5028581" y="4798737"/>
            <a:ext cx="1708014" cy="689593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278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A6711A9-A339-7168-51FC-AAF4E0C8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363" y="297795"/>
            <a:ext cx="10515600" cy="1325563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100" name="Google Shape;10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95018" cy="6858000"/>
          </a:xfrm>
          <a:prstGeom prst="rect">
            <a:avLst/>
          </a:prstGeom>
          <a:solidFill>
            <a:srgbClr val="FDD304"/>
          </a:solidFill>
          <a:ln w="12700" cap="flat" cmpd="sng">
            <a:solidFill>
              <a:srgbClr val="FDD30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EE599"/>
              </a:solidFill>
              <a:latin typeface="Arial" panose="020B0604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227" y="5606628"/>
            <a:ext cx="1765286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411A-45EF-A525-676F-42D21971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5337" y="1459929"/>
            <a:ext cx="2095018" cy="58515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200" dirty="0"/>
              <a:t>Set Password and Continue</a:t>
            </a:r>
          </a:p>
          <a:p>
            <a:endParaRPr lang="en-US" sz="2200" dirty="0"/>
          </a:p>
          <a:p>
            <a:pPr marL="114300" indent="0">
              <a:buNone/>
            </a:pPr>
            <a:r>
              <a:rPr lang="en-US" sz="2200" dirty="0"/>
              <a:t>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881E62-D005-6953-E154-7E46B8DD6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40993" y="1565043"/>
            <a:ext cx="339668" cy="400110"/>
            <a:chOff x="2500793" y="1167722"/>
            <a:chExt cx="457200" cy="59936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20F0E1-7F2B-36F9-06A2-77168442725F}"/>
                </a:ext>
              </a:extLst>
            </p:cNvPr>
            <p:cNvSpPr/>
            <p:nvPr/>
          </p:nvSpPr>
          <p:spPr>
            <a:xfrm>
              <a:off x="2500793" y="1245417"/>
              <a:ext cx="457200" cy="457200"/>
            </a:xfrm>
            <a:prstGeom prst="ellipse">
              <a:avLst/>
            </a:prstGeom>
            <a:solidFill>
              <a:srgbClr val="15637B"/>
            </a:solidFill>
            <a:ln>
              <a:solidFill>
                <a:srgbClr val="1563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D22E6A-2D87-4EB2-A4E7-3F63DFA7B200}"/>
                </a:ext>
              </a:extLst>
            </p:cNvPr>
            <p:cNvSpPr txBox="1"/>
            <p:nvPr/>
          </p:nvSpPr>
          <p:spPr>
            <a:xfrm>
              <a:off x="2509871" y="1167722"/>
              <a:ext cx="350594" cy="599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9" name="Arrow: Right 8">
            <a:extLst>
              <a:ext uri="{FF2B5EF4-FFF2-40B4-BE49-F238E27FC236}">
                <a16:creationId xmlns:a16="http://schemas.microsoft.com/office/drawing/2014/main" id="{980A115C-BA0C-AF02-6126-8B49B5ADA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3225">
            <a:off x="4942377" y="1542059"/>
            <a:ext cx="1200343" cy="651651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screenshot of a computer screen for &quot;Set JAGGAER Global Identity Password&quot; page.">
            <a:extLst>
              <a:ext uri="{FF2B5EF4-FFF2-40B4-BE49-F238E27FC236}">
                <a16:creationId xmlns:a16="http://schemas.microsoft.com/office/drawing/2014/main" id="{4C17647B-6E2A-1E38-6AB5-4D370D95F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150" y="365125"/>
            <a:ext cx="4046571" cy="4808637"/>
          </a:xfrm>
          <a:prstGeom prst="rect">
            <a:avLst/>
          </a:prstGeom>
        </p:spPr>
      </p:pic>
      <p:grpSp>
        <p:nvGrpSpPr>
          <p:cNvPr id="18" name="Group 17" descr="Tips: &#10;Check spam for security codes and password reset links. It may take a few minutes&#10;Always use the most recent code">
            <a:extLst>
              <a:ext uri="{FF2B5EF4-FFF2-40B4-BE49-F238E27FC236}">
                <a16:creationId xmlns:a16="http://schemas.microsoft.com/office/drawing/2014/main" id="{B224D0D3-965E-02FC-8A17-1B0AF2347B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396363" y="4645643"/>
            <a:ext cx="3637282" cy="1886913"/>
            <a:chOff x="5373860" y="6965"/>
            <a:chExt cx="900925" cy="407474"/>
          </a:xfrm>
          <a:solidFill>
            <a:srgbClr val="36617B"/>
          </a:solidFill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10299D0-FDBA-1E96-F9BA-8C40259C7A10}"/>
                </a:ext>
              </a:extLst>
            </p:cNvPr>
            <p:cNvSpPr/>
            <p:nvPr/>
          </p:nvSpPr>
          <p:spPr>
            <a:xfrm>
              <a:off x="5373860" y="6965"/>
              <a:ext cx="900925" cy="4074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3C59795B-013C-4A3A-EBD6-2181CA9D40AF}"/>
                </a:ext>
              </a:extLst>
            </p:cNvPr>
            <p:cNvSpPr txBox="1"/>
            <p:nvPr/>
          </p:nvSpPr>
          <p:spPr>
            <a:xfrm>
              <a:off x="5412129" y="17659"/>
              <a:ext cx="861143" cy="3676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   </a:t>
              </a:r>
              <a:r>
                <a:rPr lang="en-US" sz="175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Tips: 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Check </a:t>
              </a:r>
              <a:r>
                <a:rPr lang="en-US" sz="1750" b="1" dirty="0">
                  <a:solidFill>
                    <a:srgbClr val="FDD304"/>
                  </a:solidFill>
                  <a:latin typeface="Arial" panose="020B0604020202020204" pitchFamily="34" charset="0"/>
                </a:rPr>
                <a:t>spam</a:t>
              </a: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 for security codes and password reset links. It may take a few minutes</a:t>
              </a:r>
            </a:p>
            <a:p>
              <a:pPr marL="285750" indent="-18288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750" dirty="0">
                  <a:solidFill>
                    <a:schemeClr val="bg1"/>
                  </a:solidFill>
                  <a:latin typeface="Arial" panose="020B0604020202020204" pitchFamily="34" charset="0"/>
                </a:rPr>
                <a:t>Always use the </a:t>
              </a:r>
              <a:r>
                <a:rPr lang="en-US" sz="1750" b="1" dirty="0">
                  <a:solidFill>
                    <a:srgbClr val="FDD304"/>
                  </a:solidFill>
                  <a:latin typeface="Arial" panose="020B0604020202020204" pitchFamily="34" charset="0"/>
                </a:rPr>
                <a:t>most recent code</a:t>
              </a:r>
              <a:endParaRPr lang="en-US" sz="1750" kern="1200" dirty="0">
                <a:solidFill>
                  <a:srgbClr val="FDD304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45" name="Picture 44" descr="A screenshot of a computer screen for &quot;Password Set Successfully&quot; page.">
            <a:extLst>
              <a:ext uri="{FF2B5EF4-FFF2-40B4-BE49-F238E27FC236}">
                <a16:creationId xmlns:a16="http://schemas.microsoft.com/office/drawing/2014/main" id="{C5AACE7C-158C-6E20-B7EF-5E25F0C9D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648" y="4953502"/>
            <a:ext cx="3596952" cy="1539373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22F76E45-8B47-FA95-37B1-CDF8D206C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707745">
            <a:off x="10342988" y="4770466"/>
            <a:ext cx="1200343" cy="651651"/>
          </a:xfrm>
          <a:prstGeom prst="rightArrow">
            <a:avLst>
              <a:gd name="adj1" fmla="val 50000"/>
              <a:gd name="adj2" fmla="val 78348"/>
            </a:avLst>
          </a:prstGeom>
          <a:solidFill>
            <a:srgbClr val="FDD304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263D05-567F-6E09-3A7D-8E8552E9A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24012" y="4606091"/>
            <a:ext cx="365760" cy="365760"/>
            <a:chOff x="2312742" y="3429000"/>
            <a:chExt cx="365760" cy="36576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ED37E33-20A8-1312-0211-45905CB73D1E}"/>
                </a:ext>
              </a:extLst>
            </p:cNvPr>
            <p:cNvSpPr/>
            <p:nvPr/>
          </p:nvSpPr>
          <p:spPr>
            <a:xfrm>
              <a:off x="2312742" y="3429000"/>
              <a:ext cx="365760" cy="365760"/>
            </a:xfrm>
            <a:prstGeom prst="ellipse">
              <a:avLst/>
            </a:prstGeom>
            <a:solidFill>
              <a:srgbClr val="FDD30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3655354-EC9B-9007-DC96-B66C7838ED80}"/>
                </a:ext>
              </a:extLst>
            </p:cNvPr>
            <p:cNvGrpSpPr/>
            <p:nvPr/>
          </p:nvGrpSpPr>
          <p:grpSpPr>
            <a:xfrm>
              <a:off x="2359388" y="3464032"/>
              <a:ext cx="286205" cy="304165"/>
              <a:chOff x="2236230" y="2886909"/>
              <a:chExt cx="914400" cy="914400"/>
            </a:xfrm>
          </p:grpSpPr>
          <p:pic>
            <p:nvPicPr>
              <p:cNvPr id="24" name="Graphic 23" descr="Lightbulb and gear with solid fill">
                <a:extLst>
                  <a:ext uri="{FF2B5EF4-FFF2-40B4-BE49-F238E27FC236}">
                    <a16:creationId xmlns:a16="http://schemas.microsoft.com/office/drawing/2014/main" id="{3FC75FB3-9FE2-C9F6-EF0B-7EE696B7F7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236230" y="28869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A0F20B3-E049-A739-375B-536834E526E9}"/>
                  </a:ext>
                </a:extLst>
              </p:cNvPr>
              <p:cNvSpPr/>
              <p:nvPr/>
            </p:nvSpPr>
            <p:spPr>
              <a:xfrm>
                <a:off x="2565160" y="3189819"/>
                <a:ext cx="226060" cy="228600"/>
              </a:xfrm>
              <a:prstGeom prst="ellipse">
                <a:avLst/>
              </a:prstGeom>
              <a:solidFill>
                <a:srgbClr val="FDD304"/>
              </a:solidFill>
              <a:ln>
                <a:solidFill>
                  <a:srgbClr val="FDD30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8151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23180</TotalTime>
  <Words>1094</Words>
  <Application>Microsoft Office PowerPoint</Application>
  <PresentationFormat>Widescreen</PresentationFormat>
  <Paragraphs>188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Wingdings</vt:lpstr>
      <vt:lpstr>Office Theme</vt:lpstr>
      <vt:lpstr>IMPACS User Guide for Vendors</vt:lpstr>
      <vt:lpstr>Overview  Ctrl + Click to jump to a slide </vt:lpstr>
      <vt:lpstr>What is IMPACS?</vt:lpstr>
      <vt:lpstr>Why Should I Register? </vt:lpstr>
      <vt:lpstr>Registration FAQ</vt:lpstr>
      <vt:lpstr>How do I Register? </vt:lpstr>
      <vt:lpstr>Registration</vt:lpstr>
      <vt:lpstr>Registration</vt:lpstr>
      <vt:lpstr>Registration</vt:lpstr>
      <vt:lpstr>Registration</vt:lpstr>
      <vt:lpstr>Completing your profile</vt:lpstr>
      <vt:lpstr>Adding Users: access the JSN </vt:lpstr>
      <vt:lpstr>Adding Users: search for existing users</vt:lpstr>
      <vt:lpstr>Adding Users: send new user request</vt:lpstr>
      <vt:lpstr>Finding Events: three ways</vt:lpstr>
      <vt:lpstr>Responding to Events: access two ways</vt:lpstr>
      <vt:lpstr>Responding to Events: log in </vt:lpstr>
      <vt:lpstr>Responding to Events: required fields</vt:lpstr>
      <vt:lpstr>Responding to Events: amendments</vt:lpstr>
      <vt:lpstr>Responding to Events: Q&amp;A</vt:lpstr>
      <vt:lpstr>Responding to Events: support</vt:lpstr>
      <vt:lpstr>Returning to an Event </vt:lpstr>
      <vt:lpstr>Returning to an Event </vt:lpstr>
      <vt:lpstr>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Stanley, Alan [OCIO]</dc:creator>
  <cp:lastModifiedBy>Skadeland-Hassler, Tami</cp:lastModifiedBy>
  <cp:revision>34</cp:revision>
  <dcterms:created xsi:type="dcterms:W3CDTF">2023-11-13T19:58:46Z</dcterms:created>
  <dcterms:modified xsi:type="dcterms:W3CDTF">2026-08-24T15:22:53Z</dcterms:modified>
</cp:coreProperties>
</file>