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19302-F053-48EC-8710-21AF71D30CD4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D23BDA-45FD-4BD2-A64A-1B80CDF60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4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 txBox="1">
            <a:spLocks noGrp="1"/>
          </p:cNvSpPr>
          <p:nvPr/>
        </p:nvSpPr>
        <p:spPr bwMode="auto">
          <a:xfrm>
            <a:off x="3970339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7" tIns="46584" rIns="93167" bIns="46584" anchor="b"/>
          <a:lstStyle/>
          <a:p>
            <a:pPr algn="r" defTabSz="931811" fontAlgn="base">
              <a:spcBef>
                <a:spcPct val="0"/>
              </a:spcBef>
              <a:spcAft>
                <a:spcPct val="0"/>
              </a:spcAft>
            </a:pPr>
            <a:fld id="{621A7478-68F5-4E75-A157-04EA4898A403}" type="slidenum">
              <a:rPr lang="en-US" sz="1300">
                <a:solidFill>
                  <a:prstClr val="black"/>
                </a:solidFill>
              </a:rPr>
              <a:pPr algn="r" defTabSz="931811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3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14" tIns="0" rIns="45714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0DFA7-F998-44FD-9BD3-57445710A312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68E52-DFAF-4D0E-A3E6-70B2B2A3D69A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46" indent="0" algn="ctr">
              <a:buNone/>
            </a:lvl2pPr>
            <a:lvl3pPr marL="914293" indent="0" algn="ctr">
              <a:buNone/>
            </a:lvl3pPr>
            <a:lvl4pPr marL="1371440" indent="0" algn="ctr">
              <a:buNone/>
            </a:lvl4pPr>
            <a:lvl5pPr marL="1828586" indent="0" algn="ctr">
              <a:buNone/>
            </a:lvl5pPr>
            <a:lvl6pPr marL="2285733" indent="0" algn="ctr">
              <a:buNone/>
            </a:lvl6pPr>
            <a:lvl7pPr marL="2742879" indent="0" algn="ctr">
              <a:buNone/>
            </a:lvl7pPr>
            <a:lvl8pPr marL="3200026" indent="0" algn="ctr">
              <a:buNone/>
            </a:lvl8pPr>
            <a:lvl9pPr marL="3657172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606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B8626B-828C-4F6C-94D4-C0C373B06762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47D12-2D13-4CB5-ABFE-E8DF6B23548E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2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C8EF42-65C0-4DED-8755-7DF3623DD121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61FCF-2290-4843-B891-C7137C4A8037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09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D79B0F-9DB0-4B79-B074-1C5D1F9488C2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A78343-6E33-4802-B52D-565DD08D5950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7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43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850BD9-F8A6-475D-8174-EC35408D85DC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BC733AC5-5E1F-4D53-9245-47D2AD2B610A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A758B-91B8-45CE-BB22-A429EC1EEAF6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15285-52EC-48EC-99F7-43DA9C571807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0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B3F2D9-4DE1-43F4-B0C6-C9EEAAD2A02A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618CF-1828-4271-A4E0-A33438CDB7F0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39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06ADF1-C00D-466A-8872-F27D9EBF7EB7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8A7E-85DD-4678-A52B-65B3DDF2EF69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6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DF9ED-2962-447B-931B-3368BA4C99E0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1A936-71F8-45BD-8C7B-10BD1CABB019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9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94611B-0AB6-4932-AD99-29954587A317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EF65F-9D50-461B-B1B3-C155C801629C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3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14" rIns="45714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14" tIns="45714" rIns="45714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F7FAE3-44D0-4A0A-B8F4-DA2C2E87B73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3/4/2021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3793C-1435-4C4D-AD00-EA92B7A1460C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 lIns="91429" tIns="45714" rIns="91429" bIns="45714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1008A9-441D-47D4-AE6D-CAB3121C8BB6}" type="datetimeFigureOut">
              <a:rPr lang="en-US" smtClean="0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3/4/2021</a:t>
            </a:fld>
            <a:endParaRPr lang="en-US" dirty="0">
              <a:solidFill>
                <a:srgbClr val="DFE0D4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tIns="45714" rIns="0" bIns="45714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6CA046-B059-41C4-9433-732783251E21}" type="slidenum">
              <a:rPr lang="en-US" smtClean="0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DFE0D4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7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576" indent="-411432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578" indent="-283431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723" indent="-228573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154" indent="-182859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155" indent="-182859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585" indent="-182859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730" indent="-182859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6875" indent="-182859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019" indent="-182859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as.iowa.gov/human-resources/training-and-development/computer-training-new-horizons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mailto:PDS@iowa.gov" TargetMode="External"/><Relationship Id="rId5" Type="http://schemas.openxmlformats.org/officeDocument/2006/relationships/hyperlink" Target="hhttps://das.iowa.gov/human-resources/training-and-development/state-iowa-learning-management-system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\\iowa\data\hreusers\dstohs\My Documents\My Pictures\Microsoft Clip Organizer\j0441174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6936333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8" name="TextBox 17"/>
          <p:cNvSpPr txBox="1"/>
          <p:nvPr/>
        </p:nvSpPr>
        <p:spPr>
          <a:xfrm>
            <a:off x="1143000" y="6178788"/>
            <a:ext cx="1939636" cy="190573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7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3455" y="6051177"/>
            <a:ext cx="1039091" cy="222898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marL="45583" defTabSz="914501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sz="700" b="1" dirty="0">
              <a:solidFill>
                <a:srgbClr val="14B9CA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939" y="6094146"/>
            <a:ext cx="1870364" cy="359858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graphicFrame>
        <p:nvGraphicFramePr>
          <p:cNvPr id="53348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28826"/>
              </p:ext>
            </p:extLst>
          </p:nvPr>
        </p:nvGraphicFramePr>
        <p:xfrm>
          <a:off x="381000" y="774772"/>
          <a:ext cx="8227951" cy="5939698"/>
        </p:xfrm>
        <a:graphic>
          <a:graphicData uri="http://schemas.openxmlformats.org/drawingml/2006/table">
            <a:tbl>
              <a:tblPr/>
              <a:tblGrid>
                <a:gridCol w="1530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4046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MONDAY</a:t>
                      </a:r>
                    </a:p>
                  </a:txBody>
                  <a:tcPr marL="92619" marR="92619" marT="44948" marB="44948" anchor="ctr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TUESDAY</a:t>
                      </a:r>
                    </a:p>
                  </a:txBody>
                  <a:tcPr marL="92619" marR="92619" marT="44948" marB="44948" anchor="ctr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WEDNESDAY</a:t>
                      </a:r>
                    </a:p>
                  </a:txBody>
                  <a:tcPr marL="92619" marR="92619" marT="44948" marB="44948" anchor="ctr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THURSDAY</a:t>
                      </a:r>
                    </a:p>
                  </a:txBody>
                  <a:tcPr marL="92619" marR="92619" marT="44948" marB="44948" anchor="ctr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FRIDAY</a:t>
                      </a:r>
                    </a:p>
                  </a:txBody>
                  <a:tcPr marL="92619" marR="92619" marT="44948" marB="44948" anchor="ctr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382">
                <a:tc>
                  <a:txBody>
                    <a:bodyPr/>
                    <a:lstStyle/>
                    <a:p>
                      <a:pPr marL="5080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Sign up is easy! </a:t>
                      </a:r>
                      <a:r>
                        <a:rPr lang="en-US" sz="1000" b="1" i="0" dirty="0" smtClean="0">
                          <a:solidFill>
                            <a:srgbClr val="2980B9"/>
                          </a:solidFill>
                          <a:effectLst/>
                          <a:latin typeface="Gudea"/>
                        </a:rPr>
                        <a:t>Enroll online through the </a:t>
                      </a:r>
                      <a:r>
                        <a:rPr lang="en-US" sz="1000" b="1" i="0" dirty="0" smtClean="0">
                          <a:solidFill>
                            <a:srgbClr val="1C5D91"/>
                          </a:solidFill>
                          <a:effectLst/>
                          <a:latin typeface="Gudea"/>
                          <a:hlinkClick r:id="rId5"/>
                        </a:rPr>
                        <a:t>LMS</a:t>
                      </a:r>
                      <a:r>
                        <a:rPr lang="en-US" sz="1000" b="1" i="0" dirty="0" smtClean="0">
                          <a:solidFill>
                            <a:srgbClr val="2980B9"/>
                          </a:solidFill>
                          <a:effectLst/>
                          <a:latin typeface="Gudea"/>
                        </a:rPr>
                        <a:t> today to reserve your seat.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Strategic Planning &amp; Systems Thinking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anose="020B0603020202020204" pitchFamily="34" charset="0"/>
                          <a:cs typeface="Arial" panose="020B0604020202020204" pitchFamily="34" charset="0"/>
                        </a:rPr>
                        <a:t>Workplace Harassment (1/2 day)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6155"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Adv.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Principles of Communication Part 2 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Financial Budgeting 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 Diversity Employees (1/2 day) </a:t>
                      </a:r>
                      <a:endParaRPr kumimoji="0" lang="en-US" sz="800" b="1" i="0" u="none" strike="sng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  <a:cs typeface="Arial" panose="020B0604020202020204" pitchFamily="34" charset="0"/>
                        </a:rPr>
                        <a:t>Advanced  Procurement 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  <a:cs typeface="Arial" panose="020B0604020202020204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  <a:cs typeface="Arial" panose="020B0604020202020204" pitchFamily="34" charset="0"/>
                        </a:rPr>
                        <a:t>Getting Things Done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Emotional Intelligence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Managing Stress &amp; Workplace Accountability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½ day (Day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Adv.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Principles of Communication Part 1 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Managing Stress &amp; Workplace Accountability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½ day (Day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2)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6155"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Crucial Conversations (Day 1)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13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Crucial Conversations (Day 2)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Creative Thinking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Crucial Conversations (Day 3)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Cultural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Competency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 ½ day (Day 1)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Diversity for Managers</a:t>
                      </a:r>
                      <a:endParaRPr kumimoji="0" lang="en-US" sz="1050" b="1" i="0" u="none" strike="sng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15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Crucial Conversations (Day 4)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Cultural Competency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½ day (Day 2)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Investigating Employee Misconduct</a:t>
                      </a:r>
                      <a:endParaRPr kumimoji="0" lang="en-US" sz="1000" b="1" i="0" u="none" strike="sng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Crucial Conversations (Day 5)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Enhancing Team Membership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982"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19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Professional Impact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Managing Conflict &amp; Resistance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21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22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Generational Diversity</a:t>
                      </a: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23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4098"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26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27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Project Management Fundamentals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Managing Effective Meetings (1/2 day)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28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Leading Through Change</a:t>
                      </a:r>
                      <a:endParaRPr kumimoji="0" lang="en-US" sz="1000" b="1" i="0" u="none" strike="sng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29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PDS contact info:</a:t>
                      </a: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Email: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  <a:hlinkClick r:id="rId6"/>
                        </a:rPr>
                        <a:t>PDS@iowa.gov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50800" marR="0" lvl="0" indent="0" algn="l" defTabSz="1019175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rebuchet MS" pitchFamily="34" charset="0"/>
                        </a:rPr>
                        <a:t>Phone: 515-281-5456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2619" marR="92619" marT="44948" marB="44948" horzOverflow="overflow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52210" y="2283605"/>
            <a:ext cx="1406963" cy="789505"/>
            <a:chOff x="10591800" y="994709"/>
            <a:chExt cx="1630747" cy="1169608"/>
          </a:xfrm>
        </p:grpSpPr>
        <p:pic>
          <p:nvPicPr>
            <p:cNvPr id="15" name="Picture 14" descr="new_horizons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96600" y="994709"/>
              <a:ext cx="1004207" cy="51435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10591800" y="1530958"/>
              <a:ext cx="1630747" cy="633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800" b="1" dirty="0">
                  <a:solidFill>
                    <a:srgbClr val="B50F27"/>
                  </a:solidFill>
                  <a:latin typeface="Trebuchet MS" pitchFamily="34" charset="0"/>
                </a:rPr>
                <a:t>Take advantage of State pricing on computer classes through New Horizons.  </a:t>
              </a:r>
              <a:r>
                <a:rPr lang="en-US" sz="800" b="1" dirty="0">
                  <a:solidFill>
                    <a:srgbClr val="B50F27"/>
                  </a:solidFill>
                  <a:latin typeface="Trebuchet MS" pitchFamily="34" charset="0"/>
                  <a:hlinkClick r:id="rId8"/>
                </a:rPr>
                <a:t>Learn More</a:t>
              </a:r>
              <a:endParaRPr lang="en-US" sz="800" b="1" dirty="0">
                <a:solidFill>
                  <a:srgbClr val="B50F27"/>
                </a:solidFill>
                <a:latin typeface="Trebuchet MS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39" y="56443"/>
            <a:ext cx="1285191" cy="6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 descr="CPM_logo_upd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30043" y="5792778"/>
            <a:ext cx="1368434" cy="739696"/>
          </a:xfrm>
          <a:prstGeom prst="rect">
            <a:avLst/>
          </a:prstGeom>
        </p:spPr>
      </p:pic>
      <p:sp>
        <p:nvSpPr>
          <p:cNvPr id="32" name="Rectangle 84"/>
          <p:cNvSpPr>
            <a:spLocks noChangeArrowheads="1"/>
          </p:cNvSpPr>
          <p:nvPr/>
        </p:nvSpPr>
        <p:spPr bwMode="auto">
          <a:xfrm>
            <a:off x="2895600" y="31294"/>
            <a:ext cx="3657600" cy="738515"/>
          </a:xfrm>
          <a:prstGeom prst="rect">
            <a:avLst/>
          </a:prstGeom>
          <a:solidFill>
            <a:schemeClr val="tx1">
              <a:alpha val="25000"/>
            </a:schemeClr>
          </a:solidFill>
          <a:ln w="9525">
            <a:noFill/>
            <a:miter lim="800000"/>
            <a:headEnd/>
            <a:tailEnd/>
          </a:ln>
        </p:spPr>
        <p:txBody>
          <a:bodyPr lIns="101856" tIns="50929" rIns="101856" bIns="50929" anchor="ctr"/>
          <a:lstStyle/>
          <a:p>
            <a:pPr algn="ctr" defTabSz="914501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latin typeface="Bell MT" pitchFamily="18" charset="0"/>
              </a:rPr>
              <a:t>April 2021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chemeClr val="accent1"/>
              </a:solidFill>
              <a:latin typeface="Bell MT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349" y="183058"/>
            <a:ext cx="3124199" cy="369332"/>
          </a:xfrm>
          <a:prstGeom prst="rect">
            <a:avLst/>
          </a:prstGeom>
          <a:noFill/>
          <a:ln>
            <a:noFill/>
          </a:ln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latin typeface="Bell MT" panose="02020503060305020303" pitchFamily="18" charset="0"/>
              </a:rPr>
              <a:t>Upcoming Courses for…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accent1"/>
              </a:solidFill>
              <a:latin typeface="Bell MT" panose="02020503060305020303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3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222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</vt:lpstr>
      <vt:lpstr>Bell MT</vt:lpstr>
      <vt:lpstr>Book Antiqua</vt:lpstr>
      <vt:lpstr>Calibri</vt:lpstr>
      <vt:lpstr>Gudea</vt:lpstr>
      <vt:lpstr>Lucida Sans</vt:lpstr>
      <vt:lpstr>Trebuchet MS</vt:lpstr>
      <vt:lpstr>Verdana</vt:lpstr>
      <vt:lpstr>Wingdings</vt:lpstr>
      <vt:lpstr>Wingdings 2</vt:lpstr>
      <vt:lpstr>Wingdings 3</vt:lpstr>
      <vt:lpstr>Apex</vt:lpstr>
      <vt:lpstr>PowerPoint Presentation</vt:lpstr>
    </vt:vector>
  </TitlesOfParts>
  <Company>State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Doty, Darcy [DAS]</dc:creator>
  <cp:lastModifiedBy>Potter, Danielle [DAS]</cp:lastModifiedBy>
  <cp:revision>100</cp:revision>
  <cp:lastPrinted>2020-09-15T18:25:31Z</cp:lastPrinted>
  <dcterms:created xsi:type="dcterms:W3CDTF">2015-05-18T21:45:09Z</dcterms:created>
  <dcterms:modified xsi:type="dcterms:W3CDTF">2021-03-04T20:29:41Z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647EECEE-4A4A-41BC-8B94-8F2F9164EEC8</vt:lpwstr>
  </property>
  <property fmtid="{D5CDD505-2E9C-101B-9397-08002B2CF9AE}" pid="3" name="ArticulatePath">
    <vt:lpwstr>04.2020 Updated</vt:lpwstr>
  </property>
</Properties>
</file>